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9" r:id="rId6"/>
    <p:sldId id="494" r:id="rId7"/>
    <p:sldId id="660" r:id="rId8"/>
    <p:sldId id="661" r:id="rId9"/>
    <p:sldId id="474" r:id="rId10"/>
    <p:sldId id="306" r:id="rId11"/>
    <p:sldId id="491" r:id="rId12"/>
    <p:sldId id="485" r:id="rId13"/>
    <p:sldId id="490" r:id="rId14"/>
    <p:sldId id="495" r:id="rId15"/>
    <p:sldId id="672" r:id="rId16"/>
    <p:sldId id="497" r:id="rId17"/>
    <p:sldId id="273" r:id="rId18"/>
    <p:sldId id="478" r:id="rId19"/>
    <p:sldId id="664" r:id="rId20"/>
    <p:sldId id="669" r:id="rId21"/>
    <p:sldId id="668" r:id="rId22"/>
    <p:sldId id="670" r:id="rId23"/>
    <p:sldId id="662" r:id="rId24"/>
    <p:sldId id="264" r:id="rId25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agoli, Marc [FR]" initials="MM[" lastIdx="1" clrIdx="0">
    <p:extLst>
      <p:ext uri="{19B8F6BF-5375-455C-9EA6-DF929625EA0E}">
        <p15:presenceInfo xmlns:p15="http://schemas.microsoft.com/office/powerpoint/2012/main" userId="S-1-5-21-1318987518-1497286466-1555576864-846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470CB2"/>
    <a:srgbClr val="003453"/>
    <a:srgbClr val="015779"/>
    <a:srgbClr val="012035"/>
    <a:srgbClr val="FFFFFF"/>
    <a:srgbClr val="021921"/>
    <a:srgbClr val="011017"/>
    <a:srgbClr val="FF9900"/>
    <a:srgbClr val="FE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9" autoAdjust="0"/>
    <p:restoredTop sz="95822" autoAdjust="0"/>
  </p:normalViewPr>
  <p:slideViewPr>
    <p:cSldViewPr snapToGrid="0" showGuides="1">
      <p:cViewPr varScale="1">
        <p:scale>
          <a:sx n="95" d="100"/>
          <a:sy n="95" d="100"/>
        </p:scale>
        <p:origin x="736" y="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00" d="100"/>
          <a:sy n="100" d="100"/>
        </p:scale>
        <p:origin x="1212" y="3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5272A-9B26-49B6-8A30-1B831EC74A1C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72A79-AC1F-4D10-BBE5-E4D2CBF48CC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476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43E1C-286B-454E-B154-665A9D212606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0EC39-E1D8-4F61-9507-83E5DC4990C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245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0EC39-E1D8-4F61-9507-83E5DC4990C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976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0EC39-E1D8-4F61-9507-83E5DC4990C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325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0EC39-E1D8-4F61-9507-83E5DC4990C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558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z="1089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buChar char="•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buChar char="•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buChar char="•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buChar char="•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72144B-BC91-462F-87C8-04A91AE6D1F0}" type="slidenum">
              <a:rPr lang="de-DE" altLang="de-DE" sz="1200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15</a:t>
            </a:fld>
            <a:endParaRPr lang="de-DE" altLang="de-DE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0EC39-E1D8-4F61-9507-83E5DC4990C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30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Revoir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0EC39-E1D8-4F61-9507-83E5DC4990C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300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z="1089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buChar char="•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buChar char="•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buChar char="•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buChar char="•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72144B-BC91-462F-87C8-04A91AE6D1F0}" type="slidenum">
              <a:rPr lang="de-DE" altLang="de-DE" sz="1200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de-DE" altLang="de-DE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0EC39-E1D8-4F61-9507-83E5DC4990C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368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0EC39-E1D8-4F61-9507-83E5DC4990C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070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Revoir </a:t>
            </a:r>
            <a:r>
              <a:rPr lang="en-GB" dirty="0" err="1"/>
              <a:t>schéma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0EC39-E1D8-4F61-9507-83E5DC4990C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266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0EC39-E1D8-4F61-9507-83E5DC4990C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103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0EC39-E1D8-4F61-9507-83E5DC4990C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100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0"/>
            <a:ext cx="12192000" cy="5424488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gray">
          <a:xfrm>
            <a:off x="0" y="5424787"/>
            <a:ext cx="12192000" cy="14332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361">
              <a:solidFill>
                <a:srgbClr val="000000"/>
              </a:solidFill>
            </a:endParaRPr>
          </a:p>
        </p:txBody>
      </p:sp>
      <p:grpSp>
        <p:nvGrpSpPr>
          <p:cNvPr id="20" name="Group 15"/>
          <p:cNvGrpSpPr>
            <a:grpSpLocks/>
          </p:cNvGrpSpPr>
          <p:nvPr/>
        </p:nvGrpSpPr>
        <p:grpSpPr bwMode="white">
          <a:xfrm>
            <a:off x="0" y="5412023"/>
            <a:ext cx="12192000" cy="61996"/>
            <a:chOff x="0" y="3175"/>
            <a:chExt cx="6736" cy="68"/>
          </a:xfrm>
        </p:grpSpPr>
        <p:sp>
          <p:nvSpPr>
            <p:cNvPr id="21" name="Rectangle 16"/>
            <p:cNvSpPr>
              <a:spLocks noChangeArrowheads="1"/>
            </p:cNvSpPr>
            <p:nvPr/>
          </p:nvSpPr>
          <p:spPr bwMode="white">
            <a:xfrm>
              <a:off x="0" y="3175"/>
              <a:ext cx="6733" cy="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>
                <a:solidFill>
                  <a:srgbClr val="000000"/>
                </a:solidFill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white">
            <a:xfrm>
              <a:off x="1826" y="3175"/>
              <a:ext cx="4910" cy="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>
                <a:solidFill>
                  <a:srgbClr val="000000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305016" y="5937980"/>
            <a:ext cx="6031344" cy="793519"/>
          </a:xfrm>
        </p:spPr>
        <p:txBody>
          <a:bodyPr/>
          <a:lstStyle>
            <a:lvl1pPr marL="0" indent="0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ctrTitle" hasCustomPrompt="1"/>
          </p:nvPr>
        </p:nvSpPr>
        <p:spPr bwMode="white">
          <a:xfrm>
            <a:off x="3305016" y="3136668"/>
            <a:ext cx="6031344" cy="1384932"/>
          </a:xfrm>
        </p:spPr>
        <p:txBody>
          <a:bodyPr anchor="b"/>
          <a:lstStyle>
            <a:lvl1pPr>
              <a:lnSpc>
                <a:spcPct val="105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de-DE" noProof="0" dirty="0"/>
              <a:t>Click to edit header</a:t>
            </a:r>
            <a:endParaRPr lang="de-DE" altLang="de-DE" noProof="0" dirty="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305016" y="4561676"/>
            <a:ext cx="6031344" cy="863111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de-DE" noProof="0" dirty="0"/>
              <a:t>Click to edit Master subtitle style</a:t>
            </a:r>
            <a:endParaRPr lang="de-DE" altLang="de-DE" noProof="0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10614576" y="6254454"/>
            <a:ext cx="1332000" cy="246595"/>
            <a:chOff x="830300" y="1716088"/>
            <a:chExt cx="10058401" cy="1862137"/>
          </a:xfrm>
          <a:solidFill>
            <a:schemeClr val="bg1"/>
          </a:solidFill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3857663" y="1749425"/>
              <a:ext cx="1604963" cy="1789112"/>
            </a:xfrm>
            <a:custGeom>
              <a:avLst/>
              <a:gdLst>
                <a:gd name="T0" fmla="*/ 247 w 247"/>
                <a:gd name="T1" fmla="*/ 93 h 275"/>
                <a:gd name="T2" fmla="*/ 142 w 247"/>
                <a:gd name="T3" fmla="*/ 0 h 275"/>
                <a:gd name="T4" fmla="*/ 0 w 247"/>
                <a:gd name="T5" fmla="*/ 0 h 275"/>
                <a:gd name="T6" fmla="*/ 0 w 247"/>
                <a:gd name="T7" fmla="*/ 275 h 275"/>
                <a:gd name="T8" fmla="*/ 67 w 247"/>
                <a:gd name="T9" fmla="*/ 275 h 275"/>
                <a:gd name="T10" fmla="*/ 67 w 247"/>
                <a:gd name="T11" fmla="*/ 60 h 275"/>
                <a:gd name="T12" fmla="*/ 143 w 247"/>
                <a:gd name="T13" fmla="*/ 60 h 275"/>
                <a:gd name="T14" fmla="*/ 181 w 247"/>
                <a:gd name="T15" fmla="*/ 94 h 275"/>
                <a:gd name="T16" fmla="*/ 142 w 247"/>
                <a:gd name="T17" fmla="*/ 128 h 275"/>
                <a:gd name="T18" fmla="*/ 77 w 247"/>
                <a:gd name="T19" fmla="*/ 128 h 275"/>
                <a:gd name="T20" fmla="*/ 169 w 247"/>
                <a:gd name="T21" fmla="*/ 275 h 275"/>
                <a:gd name="T22" fmla="*/ 246 w 247"/>
                <a:gd name="T23" fmla="*/ 275 h 275"/>
                <a:gd name="T24" fmla="*/ 183 w 247"/>
                <a:gd name="T25" fmla="*/ 177 h 275"/>
                <a:gd name="T26" fmla="*/ 247 w 247"/>
                <a:gd name="T27" fmla="*/ 9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75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3130588" y="1749425"/>
              <a:ext cx="434975" cy="1789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830300" y="1749425"/>
              <a:ext cx="2203450" cy="1789112"/>
            </a:xfrm>
            <a:custGeom>
              <a:avLst/>
              <a:gdLst>
                <a:gd name="T0" fmla="*/ 573 w 1388"/>
                <a:gd name="T1" fmla="*/ 0 h 1127"/>
                <a:gd name="T2" fmla="*/ 0 w 1388"/>
                <a:gd name="T3" fmla="*/ 1127 h 1127"/>
                <a:gd name="T4" fmla="*/ 307 w 1388"/>
                <a:gd name="T5" fmla="*/ 1127 h 1127"/>
                <a:gd name="T6" fmla="*/ 401 w 1388"/>
                <a:gd name="T7" fmla="*/ 939 h 1127"/>
                <a:gd name="T8" fmla="*/ 864 w 1388"/>
                <a:gd name="T9" fmla="*/ 939 h 1127"/>
                <a:gd name="T10" fmla="*/ 749 w 1388"/>
                <a:gd name="T11" fmla="*/ 705 h 1127"/>
                <a:gd name="T12" fmla="*/ 516 w 1388"/>
                <a:gd name="T13" fmla="*/ 705 h 1127"/>
                <a:gd name="T14" fmla="*/ 688 w 1388"/>
                <a:gd name="T15" fmla="*/ 356 h 1127"/>
                <a:gd name="T16" fmla="*/ 692 w 1388"/>
                <a:gd name="T17" fmla="*/ 356 h 1127"/>
                <a:gd name="T18" fmla="*/ 1072 w 1388"/>
                <a:gd name="T19" fmla="*/ 1127 h 1127"/>
                <a:gd name="T20" fmla="*/ 1388 w 1388"/>
                <a:gd name="T21" fmla="*/ 1127 h 1127"/>
                <a:gd name="T22" fmla="*/ 815 w 1388"/>
                <a:gd name="T23" fmla="*/ 0 h 1127"/>
                <a:gd name="T24" fmla="*/ 573 w 1388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8" h="1127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8"/>
            <p:cNvSpPr>
              <a:spLocks noEditPoints="1"/>
            </p:cNvSpPr>
            <p:nvPr/>
          </p:nvSpPr>
          <p:spPr bwMode="auto">
            <a:xfrm>
              <a:off x="5670588" y="1749425"/>
              <a:ext cx="1670050" cy="1789112"/>
            </a:xfrm>
            <a:custGeom>
              <a:avLst/>
              <a:gdLst>
                <a:gd name="T0" fmla="*/ 213 w 257"/>
                <a:gd name="T1" fmla="*/ 133 h 275"/>
                <a:gd name="T2" fmla="*/ 245 w 257"/>
                <a:gd name="T3" fmla="*/ 75 h 275"/>
                <a:gd name="T4" fmla="*/ 157 w 257"/>
                <a:gd name="T5" fmla="*/ 0 h 275"/>
                <a:gd name="T6" fmla="*/ 0 w 257"/>
                <a:gd name="T7" fmla="*/ 0 h 275"/>
                <a:gd name="T8" fmla="*/ 0 w 257"/>
                <a:gd name="T9" fmla="*/ 275 h 275"/>
                <a:gd name="T10" fmla="*/ 163 w 257"/>
                <a:gd name="T11" fmla="*/ 275 h 275"/>
                <a:gd name="T12" fmla="*/ 257 w 257"/>
                <a:gd name="T13" fmla="*/ 198 h 275"/>
                <a:gd name="T14" fmla="*/ 213 w 257"/>
                <a:gd name="T15" fmla="*/ 133 h 275"/>
                <a:gd name="T16" fmla="*/ 67 w 257"/>
                <a:gd name="T17" fmla="*/ 59 h 275"/>
                <a:gd name="T18" fmla="*/ 157 w 257"/>
                <a:gd name="T19" fmla="*/ 59 h 275"/>
                <a:gd name="T20" fmla="*/ 180 w 257"/>
                <a:gd name="T21" fmla="*/ 83 h 275"/>
                <a:gd name="T22" fmla="*/ 156 w 257"/>
                <a:gd name="T23" fmla="*/ 107 h 275"/>
                <a:gd name="T24" fmla="*/ 67 w 257"/>
                <a:gd name="T25" fmla="*/ 107 h 275"/>
                <a:gd name="T26" fmla="*/ 67 w 257"/>
                <a:gd name="T27" fmla="*/ 59 h 275"/>
                <a:gd name="T28" fmla="*/ 158 w 257"/>
                <a:gd name="T29" fmla="*/ 218 h 275"/>
                <a:gd name="T30" fmla="*/ 67 w 257"/>
                <a:gd name="T31" fmla="*/ 218 h 275"/>
                <a:gd name="T32" fmla="*/ 67 w 257"/>
                <a:gd name="T33" fmla="*/ 162 h 275"/>
                <a:gd name="T34" fmla="*/ 158 w 257"/>
                <a:gd name="T35" fmla="*/ 162 h 275"/>
                <a:gd name="T36" fmla="*/ 187 w 257"/>
                <a:gd name="T37" fmla="*/ 189 h 275"/>
                <a:gd name="T38" fmla="*/ 158 w 257"/>
                <a:gd name="T39" fmla="*/ 21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275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7529550" y="1749425"/>
              <a:ext cx="1630363" cy="1828800"/>
            </a:xfrm>
            <a:custGeom>
              <a:avLst/>
              <a:gdLst>
                <a:gd name="T0" fmla="*/ 182 w 251"/>
                <a:gd name="T1" fmla="*/ 154 h 281"/>
                <a:gd name="T2" fmla="*/ 125 w 251"/>
                <a:gd name="T3" fmla="*/ 219 h 281"/>
                <a:gd name="T4" fmla="*/ 68 w 251"/>
                <a:gd name="T5" fmla="*/ 154 h 281"/>
                <a:gd name="T6" fmla="*/ 68 w 251"/>
                <a:gd name="T7" fmla="*/ 0 h 281"/>
                <a:gd name="T8" fmla="*/ 0 w 251"/>
                <a:gd name="T9" fmla="*/ 0 h 281"/>
                <a:gd name="T10" fmla="*/ 0 w 251"/>
                <a:gd name="T11" fmla="*/ 149 h 281"/>
                <a:gd name="T12" fmla="*/ 125 w 251"/>
                <a:gd name="T13" fmla="*/ 281 h 281"/>
                <a:gd name="T14" fmla="*/ 251 w 251"/>
                <a:gd name="T15" fmla="*/ 149 h 281"/>
                <a:gd name="T16" fmla="*/ 251 w 251"/>
                <a:gd name="T17" fmla="*/ 0 h 281"/>
                <a:gd name="T18" fmla="*/ 182 w 251"/>
                <a:gd name="T19" fmla="*/ 0 h 281"/>
                <a:gd name="T20" fmla="*/ 182 w 251"/>
                <a:gd name="T21" fmla="*/ 15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28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9309138" y="1716088"/>
              <a:ext cx="1579563" cy="1862137"/>
            </a:xfrm>
            <a:custGeom>
              <a:avLst/>
              <a:gdLst>
                <a:gd name="T0" fmla="*/ 156 w 243"/>
                <a:gd name="T1" fmla="*/ 115 h 286"/>
                <a:gd name="T2" fmla="*/ 78 w 243"/>
                <a:gd name="T3" fmla="*/ 80 h 286"/>
                <a:gd name="T4" fmla="*/ 121 w 243"/>
                <a:gd name="T5" fmla="*/ 59 h 286"/>
                <a:gd name="T6" fmla="*/ 216 w 243"/>
                <a:gd name="T7" fmla="*/ 81 h 286"/>
                <a:gd name="T8" fmla="*/ 237 w 243"/>
                <a:gd name="T9" fmla="*/ 25 h 286"/>
                <a:gd name="T10" fmla="*/ 122 w 243"/>
                <a:gd name="T11" fmla="*/ 0 h 286"/>
                <a:gd name="T12" fmla="*/ 11 w 243"/>
                <a:gd name="T13" fmla="*/ 82 h 286"/>
                <a:gd name="T14" fmla="*/ 109 w 243"/>
                <a:gd name="T15" fmla="*/ 168 h 286"/>
                <a:gd name="T16" fmla="*/ 174 w 243"/>
                <a:gd name="T17" fmla="*/ 202 h 286"/>
                <a:gd name="T18" fmla="*/ 130 w 243"/>
                <a:gd name="T19" fmla="*/ 226 h 286"/>
                <a:gd name="T20" fmla="*/ 20 w 243"/>
                <a:gd name="T21" fmla="*/ 199 h 286"/>
                <a:gd name="T22" fmla="*/ 0 w 243"/>
                <a:gd name="T23" fmla="*/ 257 h 286"/>
                <a:gd name="T24" fmla="*/ 132 w 243"/>
                <a:gd name="T25" fmla="*/ 286 h 286"/>
                <a:gd name="T26" fmla="*/ 243 w 243"/>
                <a:gd name="T27" fmla="*/ 200 h 286"/>
                <a:gd name="T28" fmla="*/ 156 w 243"/>
                <a:gd name="T29" fmla="*/ 11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286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6" name="Freeform 5"/>
          <p:cNvSpPr>
            <a:spLocks noChangeAspect="1" noEditPoints="1"/>
          </p:cNvSpPr>
          <p:nvPr userDrawn="1"/>
        </p:nvSpPr>
        <p:spPr bwMode="gray">
          <a:xfrm>
            <a:off x="3305016" y="5652001"/>
            <a:ext cx="1652400" cy="116385"/>
          </a:xfrm>
          <a:custGeom>
            <a:avLst/>
            <a:gdLst>
              <a:gd name="T0" fmla="*/ 263 w 5735"/>
              <a:gd name="T1" fmla="*/ 202 h 404"/>
              <a:gd name="T2" fmla="*/ 0 w 5735"/>
              <a:gd name="T3" fmla="*/ 395 h 404"/>
              <a:gd name="T4" fmla="*/ 160 w 5735"/>
              <a:gd name="T5" fmla="*/ 10 h 404"/>
              <a:gd name="T6" fmla="*/ 399 w 5735"/>
              <a:gd name="T7" fmla="*/ 395 h 404"/>
              <a:gd name="T8" fmla="*/ 466 w 5735"/>
              <a:gd name="T9" fmla="*/ 224 h 404"/>
              <a:gd name="T10" fmla="*/ 466 w 5735"/>
              <a:gd name="T11" fmla="*/ 68 h 404"/>
              <a:gd name="T12" fmla="*/ 399 w 5735"/>
              <a:gd name="T13" fmla="*/ 395 h 404"/>
              <a:gd name="T14" fmla="*/ 813 w 5735"/>
              <a:gd name="T15" fmla="*/ 224 h 404"/>
              <a:gd name="T16" fmla="*/ 813 w 5735"/>
              <a:gd name="T17" fmla="*/ 68 h 404"/>
              <a:gd name="T18" fmla="*/ 746 w 5735"/>
              <a:gd name="T19" fmla="*/ 395 h 404"/>
              <a:gd name="T20" fmla="*/ 1348 w 5735"/>
              <a:gd name="T21" fmla="*/ 336 h 404"/>
              <a:gd name="T22" fmla="*/ 1329 w 5735"/>
              <a:gd name="T23" fmla="*/ 169 h 404"/>
              <a:gd name="T24" fmla="*/ 1344 w 5735"/>
              <a:gd name="T25" fmla="*/ 10 h 404"/>
              <a:gd name="T26" fmla="*/ 1413 w 5735"/>
              <a:gd name="T27" fmla="*/ 395 h 404"/>
              <a:gd name="T28" fmla="*/ 1654 w 5735"/>
              <a:gd name="T29" fmla="*/ 395 h 404"/>
              <a:gd name="T30" fmla="*/ 1661 w 5735"/>
              <a:gd name="T31" fmla="*/ 293 h 404"/>
              <a:gd name="T32" fmla="*/ 1413 w 5735"/>
              <a:gd name="T33" fmla="*/ 395 h 404"/>
              <a:gd name="T34" fmla="*/ 1793 w 5735"/>
              <a:gd name="T35" fmla="*/ 202 h 404"/>
              <a:gd name="T36" fmla="*/ 1977 w 5735"/>
              <a:gd name="T37" fmla="*/ 349 h 404"/>
              <a:gd name="T38" fmla="*/ 2141 w 5735"/>
              <a:gd name="T39" fmla="*/ 132 h 404"/>
              <a:gd name="T40" fmla="*/ 2491 w 5735"/>
              <a:gd name="T41" fmla="*/ 336 h 404"/>
              <a:gd name="T42" fmla="*/ 2471 w 5735"/>
              <a:gd name="T43" fmla="*/ 169 h 404"/>
              <a:gd name="T44" fmla="*/ 2487 w 5735"/>
              <a:gd name="T45" fmla="*/ 10 h 404"/>
              <a:gd name="T46" fmla="*/ 2837 w 5735"/>
              <a:gd name="T47" fmla="*/ 76 h 404"/>
              <a:gd name="T48" fmla="*/ 2837 w 5735"/>
              <a:gd name="T49" fmla="*/ 76 h 404"/>
              <a:gd name="T50" fmla="*/ 2761 w 5735"/>
              <a:gd name="T51" fmla="*/ 293 h 404"/>
              <a:gd name="T52" fmla="*/ 2874 w 5735"/>
              <a:gd name="T53" fmla="*/ 10 h 404"/>
              <a:gd name="T54" fmla="*/ 3068 w 5735"/>
              <a:gd name="T55" fmla="*/ 395 h 404"/>
              <a:gd name="T56" fmla="*/ 3309 w 5735"/>
              <a:gd name="T57" fmla="*/ 395 h 404"/>
              <a:gd name="T58" fmla="*/ 3316 w 5735"/>
              <a:gd name="T59" fmla="*/ 293 h 404"/>
              <a:gd name="T60" fmla="*/ 3068 w 5735"/>
              <a:gd name="T61" fmla="*/ 395 h 404"/>
              <a:gd name="T62" fmla="*/ 3729 w 5735"/>
              <a:gd name="T63" fmla="*/ 202 h 404"/>
              <a:gd name="T64" fmla="*/ 3467 w 5735"/>
              <a:gd name="T65" fmla="*/ 395 h 404"/>
              <a:gd name="T66" fmla="*/ 3627 w 5735"/>
              <a:gd name="T67" fmla="*/ 10 h 404"/>
              <a:gd name="T68" fmla="*/ 3984 w 5735"/>
              <a:gd name="T69" fmla="*/ 266 h 404"/>
              <a:gd name="T70" fmla="*/ 4111 w 5735"/>
              <a:gd name="T71" fmla="*/ 155 h 404"/>
              <a:gd name="T72" fmla="*/ 4287 w 5735"/>
              <a:gd name="T73" fmla="*/ 123 h 404"/>
              <a:gd name="T74" fmla="*/ 4198 w 5735"/>
              <a:gd name="T75" fmla="*/ 243 h 404"/>
              <a:gd name="T76" fmla="*/ 3984 w 5735"/>
              <a:gd name="T77" fmla="*/ 266 h 404"/>
              <a:gd name="T78" fmla="*/ 4598 w 5735"/>
              <a:gd name="T79" fmla="*/ 128 h 404"/>
              <a:gd name="T80" fmla="*/ 4365 w 5735"/>
              <a:gd name="T81" fmla="*/ 395 h 404"/>
              <a:gd name="T82" fmla="*/ 4535 w 5735"/>
              <a:gd name="T83" fmla="*/ 247 h 404"/>
              <a:gd name="T84" fmla="*/ 4365 w 5735"/>
              <a:gd name="T85" fmla="*/ 395 h 404"/>
              <a:gd name="T86" fmla="*/ 4900 w 5735"/>
              <a:gd name="T87" fmla="*/ 241 h 404"/>
              <a:gd name="T88" fmla="*/ 4658 w 5735"/>
              <a:gd name="T89" fmla="*/ 395 h 404"/>
              <a:gd name="T90" fmla="*/ 4954 w 5735"/>
              <a:gd name="T91" fmla="*/ 395 h 404"/>
              <a:gd name="T92" fmla="*/ 4658 w 5735"/>
              <a:gd name="T93" fmla="*/ 395 h 404"/>
              <a:gd name="T94" fmla="*/ 5037 w 5735"/>
              <a:gd name="T95" fmla="*/ 202 h 404"/>
              <a:gd name="T96" fmla="*/ 5221 w 5735"/>
              <a:gd name="T97" fmla="*/ 349 h 404"/>
              <a:gd name="T98" fmla="*/ 5385 w 5735"/>
              <a:gd name="T99" fmla="*/ 132 h 404"/>
              <a:gd name="T100" fmla="*/ 5735 w 5735"/>
              <a:gd name="T101" fmla="*/ 336 h 404"/>
              <a:gd name="T102" fmla="*/ 5716 w 5735"/>
              <a:gd name="T103" fmla="*/ 169 h 404"/>
              <a:gd name="T104" fmla="*/ 5731 w 5735"/>
              <a:gd name="T105" fmla="*/ 1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35" h="404">
                <a:moveTo>
                  <a:pt x="68" y="64"/>
                </a:moveTo>
                <a:lnTo>
                  <a:pt x="68" y="64"/>
                </a:lnTo>
                <a:lnTo>
                  <a:pt x="134" y="64"/>
                </a:lnTo>
                <a:cubicBezTo>
                  <a:pt x="240" y="64"/>
                  <a:pt x="263" y="125"/>
                  <a:pt x="263" y="202"/>
                </a:cubicBezTo>
                <a:cubicBezTo>
                  <a:pt x="263" y="279"/>
                  <a:pt x="240" y="340"/>
                  <a:pt x="134" y="340"/>
                </a:cubicBezTo>
                <a:lnTo>
                  <a:pt x="68" y="340"/>
                </a:lnTo>
                <a:lnTo>
                  <a:pt x="68" y="64"/>
                </a:lnTo>
                <a:close/>
                <a:moveTo>
                  <a:pt x="0" y="395"/>
                </a:moveTo>
                <a:lnTo>
                  <a:pt x="0" y="395"/>
                </a:lnTo>
                <a:lnTo>
                  <a:pt x="160" y="395"/>
                </a:lnTo>
                <a:cubicBezTo>
                  <a:pt x="279" y="395"/>
                  <a:pt x="330" y="308"/>
                  <a:pt x="330" y="202"/>
                </a:cubicBezTo>
                <a:cubicBezTo>
                  <a:pt x="330" y="96"/>
                  <a:pt x="279" y="10"/>
                  <a:pt x="160" y="10"/>
                </a:cubicBezTo>
                <a:lnTo>
                  <a:pt x="0" y="10"/>
                </a:lnTo>
                <a:lnTo>
                  <a:pt x="0" y="395"/>
                </a:lnTo>
                <a:close/>
                <a:moveTo>
                  <a:pt x="399" y="395"/>
                </a:moveTo>
                <a:lnTo>
                  <a:pt x="399" y="395"/>
                </a:lnTo>
                <a:lnTo>
                  <a:pt x="680" y="395"/>
                </a:lnTo>
                <a:lnTo>
                  <a:pt x="680" y="336"/>
                </a:lnTo>
                <a:lnTo>
                  <a:pt x="466" y="336"/>
                </a:lnTo>
                <a:lnTo>
                  <a:pt x="466" y="224"/>
                </a:lnTo>
                <a:lnTo>
                  <a:pt x="660" y="224"/>
                </a:lnTo>
                <a:lnTo>
                  <a:pt x="660" y="169"/>
                </a:lnTo>
                <a:lnTo>
                  <a:pt x="466" y="169"/>
                </a:lnTo>
                <a:lnTo>
                  <a:pt x="466" y="68"/>
                </a:lnTo>
                <a:lnTo>
                  <a:pt x="676" y="68"/>
                </a:lnTo>
                <a:lnTo>
                  <a:pt x="676" y="10"/>
                </a:lnTo>
                <a:lnTo>
                  <a:pt x="399" y="10"/>
                </a:lnTo>
                <a:lnTo>
                  <a:pt x="399" y="395"/>
                </a:lnTo>
                <a:close/>
                <a:moveTo>
                  <a:pt x="746" y="395"/>
                </a:moveTo>
                <a:lnTo>
                  <a:pt x="746" y="395"/>
                </a:lnTo>
                <a:lnTo>
                  <a:pt x="813" y="395"/>
                </a:lnTo>
                <a:lnTo>
                  <a:pt x="813" y="224"/>
                </a:lnTo>
                <a:lnTo>
                  <a:pt x="988" y="224"/>
                </a:lnTo>
                <a:lnTo>
                  <a:pt x="988" y="169"/>
                </a:lnTo>
                <a:lnTo>
                  <a:pt x="813" y="169"/>
                </a:lnTo>
                <a:lnTo>
                  <a:pt x="813" y="68"/>
                </a:lnTo>
                <a:lnTo>
                  <a:pt x="1012" y="68"/>
                </a:lnTo>
                <a:lnTo>
                  <a:pt x="1012" y="10"/>
                </a:lnTo>
                <a:lnTo>
                  <a:pt x="746" y="10"/>
                </a:lnTo>
                <a:lnTo>
                  <a:pt x="746" y="395"/>
                </a:lnTo>
                <a:close/>
                <a:moveTo>
                  <a:pt x="1067" y="395"/>
                </a:moveTo>
                <a:lnTo>
                  <a:pt x="1067" y="395"/>
                </a:lnTo>
                <a:lnTo>
                  <a:pt x="1348" y="395"/>
                </a:lnTo>
                <a:lnTo>
                  <a:pt x="1348" y="336"/>
                </a:lnTo>
                <a:lnTo>
                  <a:pt x="1135" y="336"/>
                </a:lnTo>
                <a:lnTo>
                  <a:pt x="1135" y="224"/>
                </a:lnTo>
                <a:lnTo>
                  <a:pt x="1329" y="224"/>
                </a:lnTo>
                <a:lnTo>
                  <a:pt x="1329" y="169"/>
                </a:lnTo>
                <a:lnTo>
                  <a:pt x="1135" y="169"/>
                </a:lnTo>
                <a:lnTo>
                  <a:pt x="1135" y="68"/>
                </a:lnTo>
                <a:lnTo>
                  <a:pt x="1344" y="68"/>
                </a:lnTo>
                <a:lnTo>
                  <a:pt x="1344" y="10"/>
                </a:lnTo>
                <a:lnTo>
                  <a:pt x="1067" y="10"/>
                </a:lnTo>
                <a:lnTo>
                  <a:pt x="1067" y="395"/>
                </a:lnTo>
                <a:close/>
                <a:moveTo>
                  <a:pt x="1413" y="395"/>
                </a:moveTo>
                <a:lnTo>
                  <a:pt x="1413" y="395"/>
                </a:lnTo>
                <a:lnTo>
                  <a:pt x="1477" y="395"/>
                </a:lnTo>
                <a:lnTo>
                  <a:pt x="1477" y="111"/>
                </a:lnTo>
                <a:lnTo>
                  <a:pt x="1479" y="111"/>
                </a:lnTo>
                <a:lnTo>
                  <a:pt x="1654" y="395"/>
                </a:lnTo>
                <a:lnTo>
                  <a:pt x="1725" y="395"/>
                </a:lnTo>
                <a:lnTo>
                  <a:pt x="1725" y="10"/>
                </a:lnTo>
                <a:lnTo>
                  <a:pt x="1661" y="10"/>
                </a:lnTo>
                <a:lnTo>
                  <a:pt x="1661" y="293"/>
                </a:lnTo>
                <a:lnTo>
                  <a:pt x="1660" y="293"/>
                </a:lnTo>
                <a:lnTo>
                  <a:pt x="1484" y="10"/>
                </a:lnTo>
                <a:lnTo>
                  <a:pt x="1413" y="10"/>
                </a:lnTo>
                <a:lnTo>
                  <a:pt x="1413" y="395"/>
                </a:lnTo>
                <a:close/>
                <a:moveTo>
                  <a:pt x="2141" y="132"/>
                </a:moveTo>
                <a:lnTo>
                  <a:pt x="2141" y="132"/>
                </a:lnTo>
                <a:cubicBezTo>
                  <a:pt x="2133" y="49"/>
                  <a:pt x="2064" y="1"/>
                  <a:pt x="1977" y="0"/>
                </a:cubicBezTo>
                <a:cubicBezTo>
                  <a:pt x="1862" y="0"/>
                  <a:pt x="1793" y="92"/>
                  <a:pt x="1793" y="202"/>
                </a:cubicBezTo>
                <a:cubicBezTo>
                  <a:pt x="1793" y="312"/>
                  <a:pt x="1862" y="404"/>
                  <a:pt x="1977" y="404"/>
                </a:cubicBezTo>
                <a:cubicBezTo>
                  <a:pt x="2071" y="404"/>
                  <a:pt x="2136" y="340"/>
                  <a:pt x="2141" y="248"/>
                </a:cubicBezTo>
                <a:lnTo>
                  <a:pt x="2075" y="248"/>
                </a:lnTo>
                <a:cubicBezTo>
                  <a:pt x="2070" y="304"/>
                  <a:pt x="2037" y="349"/>
                  <a:pt x="1977" y="349"/>
                </a:cubicBezTo>
                <a:cubicBezTo>
                  <a:pt x="1895" y="349"/>
                  <a:pt x="1860" y="276"/>
                  <a:pt x="1860" y="202"/>
                </a:cubicBezTo>
                <a:cubicBezTo>
                  <a:pt x="1860" y="128"/>
                  <a:pt x="1895" y="55"/>
                  <a:pt x="1977" y="55"/>
                </a:cubicBezTo>
                <a:cubicBezTo>
                  <a:pt x="2033" y="55"/>
                  <a:pt x="2062" y="88"/>
                  <a:pt x="2073" y="132"/>
                </a:cubicBezTo>
                <a:lnTo>
                  <a:pt x="2141" y="132"/>
                </a:lnTo>
                <a:close/>
                <a:moveTo>
                  <a:pt x="2210" y="395"/>
                </a:moveTo>
                <a:lnTo>
                  <a:pt x="2210" y="395"/>
                </a:lnTo>
                <a:lnTo>
                  <a:pt x="2491" y="395"/>
                </a:lnTo>
                <a:lnTo>
                  <a:pt x="2491" y="336"/>
                </a:lnTo>
                <a:lnTo>
                  <a:pt x="2277" y="336"/>
                </a:lnTo>
                <a:lnTo>
                  <a:pt x="2277" y="224"/>
                </a:lnTo>
                <a:lnTo>
                  <a:pt x="2471" y="224"/>
                </a:lnTo>
                <a:lnTo>
                  <a:pt x="2471" y="169"/>
                </a:lnTo>
                <a:lnTo>
                  <a:pt x="2277" y="169"/>
                </a:lnTo>
                <a:lnTo>
                  <a:pt x="2277" y="68"/>
                </a:lnTo>
                <a:lnTo>
                  <a:pt x="2487" y="68"/>
                </a:lnTo>
                <a:lnTo>
                  <a:pt x="2487" y="10"/>
                </a:lnTo>
                <a:lnTo>
                  <a:pt x="2210" y="10"/>
                </a:lnTo>
                <a:lnTo>
                  <a:pt x="2210" y="395"/>
                </a:lnTo>
                <a:close/>
                <a:moveTo>
                  <a:pt x="2837" y="76"/>
                </a:moveTo>
                <a:lnTo>
                  <a:pt x="2837" y="76"/>
                </a:lnTo>
                <a:lnTo>
                  <a:pt x="2839" y="76"/>
                </a:lnTo>
                <a:lnTo>
                  <a:pt x="2897" y="241"/>
                </a:lnTo>
                <a:lnTo>
                  <a:pt x="2779" y="241"/>
                </a:lnTo>
                <a:lnTo>
                  <a:pt x="2837" y="76"/>
                </a:lnTo>
                <a:close/>
                <a:moveTo>
                  <a:pt x="2655" y="395"/>
                </a:moveTo>
                <a:lnTo>
                  <a:pt x="2655" y="395"/>
                </a:lnTo>
                <a:lnTo>
                  <a:pt x="2724" y="395"/>
                </a:lnTo>
                <a:lnTo>
                  <a:pt x="2761" y="293"/>
                </a:lnTo>
                <a:lnTo>
                  <a:pt x="2914" y="293"/>
                </a:lnTo>
                <a:lnTo>
                  <a:pt x="2950" y="395"/>
                </a:lnTo>
                <a:lnTo>
                  <a:pt x="3023" y="395"/>
                </a:lnTo>
                <a:lnTo>
                  <a:pt x="2874" y="10"/>
                </a:lnTo>
                <a:lnTo>
                  <a:pt x="2803" y="10"/>
                </a:lnTo>
                <a:lnTo>
                  <a:pt x="2655" y="395"/>
                </a:lnTo>
                <a:close/>
                <a:moveTo>
                  <a:pt x="3068" y="395"/>
                </a:moveTo>
                <a:lnTo>
                  <a:pt x="3068" y="395"/>
                </a:lnTo>
                <a:lnTo>
                  <a:pt x="3132" y="395"/>
                </a:lnTo>
                <a:lnTo>
                  <a:pt x="3132" y="111"/>
                </a:lnTo>
                <a:lnTo>
                  <a:pt x="3133" y="111"/>
                </a:lnTo>
                <a:lnTo>
                  <a:pt x="3309" y="395"/>
                </a:lnTo>
                <a:lnTo>
                  <a:pt x="3380" y="395"/>
                </a:lnTo>
                <a:lnTo>
                  <a:pt x="3380" y="10"/>
                </a:lnTo>
                <a:lnTo>
                  <a:pt x="3316" y="10"/>
                </a:lnTo>
                <a:lnTo>
                  <a:pt x="3316" y="293"/>
                </a:lnTo>
                <a:lnTo>
                  <a:pt x="3315" y="293"/>
                </a:lnTo>
                <a:lnTo>
                  <a:pt x="3139" y="10"/>
                </a:lnTo>
                <a:lnTo>
                  <a:pt x="3068" y="10"/>
                </a:lnTo>
                <a:lnTo>
                  <a:pt x="3068" y="395"/>
                </a:lnTo>
                <a:close/>
                <a:moveTo>
                  <a:pt x="3535" y="64"/>
                </a:moveTo>
                <a:lnTo>
                  <a:pt x="3535" y="64"/>
                </a:lnTo>
                <a:lnTo>
                  <a:pt x="3601" y="64"/>
                </a:lnTo>
                <a:cubicBezTo>
                  <a:pt x="3707" y="64"/>
                  <a:pt x="3729" y="125"/>
                  <a:pt x="3729" y="202"/>
                </a:cubicBezTo>
                <a:cubicBezTo>
                  <a:pt x="3729" y="279"/>
                  <a:pt x="3707" y="340"/>
                  <a:pt x="3601" y="340"/>
                </a:cubicBezTo>
                <a:lnTo>
                  <a:pt x="3535" y="340"/>
                </a:lnTo>
                <a:lnTo>
                  <a:pt x="3535" y="64"/>
                </a:lnTo>
                <a:close/>
                <a:moveTo>
                  <a:pt x="3467" y="395"/>
                </a:moveTo>
                <a:lnTo>
                  <a:pt x="3467" y="395"/>
                </a:lnTo>
                <a:lnTo>
                  <a:pt x="3627" y="395"/>
                </a:lnTo>
                <a:cubicBezTo>
                  <a:pt x="3746" y="395"/>
                  <a:pt x="3797" y="308"/>
                  <a:pt x="3797" y="202"/>
                </a:cubicBezTo>
                <a:cubicBezTo>
                  <a:pt x="3797" y="96"/>
                  <a:pt x="3746" y="10"/>
                  <a:pt x="3627" y="10"/>
                </a:cubicBezTo>
                <a:lnTo>
                  <a:pt x="3467" y="10"/>
                </a:lnTo>
                <a:lnTo>
                  <a:pt x="3467" y="395"/>
                </a:lnTo>
                <a:close/>
                <a:moveTo>
                  <a:pt x="3984" y="266"/>
                </a:moveTo>
                <a:lnTo>
                  <a:pt x="3984" y="266"/>
                </a:lnTo>
                <a:cubicBezTo>
                  <a:pt x="3985" y="362"/>
                  <a:pt x="4056" y="404"/>
                  <a:pt x="4144" y="404"/>
                </a:cubicBezTo>
                <a:cubicBezTo>
                  <a:pt x="4221" y="404"/>
                  <a:pt x="4297" y="369"/>
                  <a:pt x="4297" y="283"/>
                </a:cubicBezTo>
                <a:cubicBezTo>
                  <a:pt x="4297" y="243"/>
                  <a:pt x="4273" y="200"/>
                  <a:pt x="4222" y="185"/>
                </a:cubicBezTo>
                <a:cubicBezTo>
                  <a:pt x="4202" y="179"/>
                  <a:pt x="4117" y="157"/>
                  <a:pt x="4111" y="155"/>
                </a:cubicBezTo>
                <a:cubicBezTo>
                  <a:pt x="4084" y="148"/>
                  <a:pt x="4065" y="132"/>
                  <a:pt x="4065" y="105"/>
                </a:cubicBezTo>
                <a:cubicBezTo>
                  <a:pt x="4065" y="67"/>
                  <a:pt x="4105" y="55"/>
                  <a:pt x="4136" y="55"/>
                </a:cubicBezTo>
                <a:cubicBezTo>
                  <a:pt x="4183" y="55"/>
                  <a:pt x="4216" y="74"/>
                  <a:pt x="4219" y="123"/>
                </a:cubicBezTo>
                <a:lnTo>
                  <a:pt x="4287" y="123"/>
                </a:lnTo>
                <a:cubicBezTo>
                  <a:pt x="4287" y="43"/>
                  <a:pt x="4219" y="0"/>
                  <a:pt x="4139" y="0"/>
                </a:cubicBezTo>
                <a:cubicBezTo>
                  <a:pt x="4069" y="0"/>
                  <a:pt x="3998" y="36"/>
                  <a:pt x="3998" y="114"/>
                </a:cubicBezTo>
                <a:cubicBezTo>
                  <a:pt x="3998" y="154"/>
                  <a:pt x="4017" y="193"/>
                  <a:pt x="4083" y="211"/>
                </a:cubicBezTo>
                <a:cubicBezTo>
                  <a:pt x="4136" y="226"/>
                  <a:pt x="4171" y="233"/>
                  <a:pt x="4198" y="243"/>
                </a:cubicBezTo>
                <a:cubicBezTo>
                  <a:pt x="4214" y="249"/>
                  <a:pt x="4230" y="261"/>
                  <a:pt x="4230" y="291"/>
                </a:cubicBezTo>
                <a:cubicBezTo>
                  <a:pt x="4230" y="320"/>
                  <a:pt x="4208" y="349"/>
                  <a:pt x="4149" y="349"/>
                </a:cubicBezTo>
                <a:cubicBezTo>
                  <a:pt x="4095" y="349"/>
                  <a:pt x="4051" y="326"/>
                  <a:pt x="4051" y="266"/>
                </a:cubicBezTo>
                <a:lnTo>
                  <a:pt x="3984" y="266"/>
                </a:lnTo>
                <a:close/>
                <a:moveTo>
                  <a:pt x="4432" y="64"/>
                </a:moveTo>
                <a:lnTo>
                  <a:pt x="4432" y="64"/>
                </a:lnTo>
                <a:lnTo>
                  <a:pt x="4532" y="64"/>
                </a:lnTo>
                <a:cubicBezTo>
                  <a:pt x="4567" y="64"/>
                  <a:pt x="4598" y="77"/>
                  <a:pt x="4598" y="128"/>
                </a:cubicBezTo>
                <a:cubicBezTo>
                  <a:pt x="4598" y="177"/>
                  <a:pt x="4561" y="192"/>
                  <a:pt x="4531" y="192"/>
                </a:cubicBezTo>
                <a:lnTo>
                  <a:pt x="4432" y="192"/>
                </a:lnTo>
                <a:lnTo>
                  <a:pt x="4432" y="64"/>
                </a:lnTo>
                <a:close/>
                <a:moveTo>
                  <a:pt x="4365" y="395"/>
                </a:moveTo>
                <a:lnTo>
                  <a:pt x="4365" y="395"/>
                </a:lnTo>
                <a:lnTo>
                  <a:pt x="4432" y="395"/>
                </a:lnTo>
                <a:lnTo>
                  <a:pt x="4432" y="247"/>
                </a:lnTo>
                <a:lnTo>
                  <a:pt x="4535" y="247"/>
                </a:lnTo>
                <a:cubicBezTo>
                  <a:pt x="4645" y="248"/>
                  <a:pt x="4666" y="177"/>
                  <a:pt x="4666" y="129"/>
                </a:cubicBezTo>
                <a:cubicBezTo>
                  <a:pt x="4666" y="81"/>
                  <a:pt x="4645" y="10"/>
                  <a:pt x="4535" y="10"/>
                </a:cubicBezTo>
                <a:lnTo>
                  <a:pt x="4365" y="10"/>
                </a:lnTo>
                <a:lnTo>
                  <a:pt x="4365" y="395"/>
                </a:lnTo>
                <a:close/>
                <a:moveTo>
                  <a:pt x="4841" y="76"/>
                </a:moveTo>
                <a:lnTo>
                  <a:pt x="4841" y="76"/>
                </a:lnTo>
                <a:lnTo>
                  <a:pt x="4842" y="76"/>
                </a:lnTo>
                <a:lnTo>
                  <a:pt x="4900" y="241"/>
                </a:lnTo>
                <a:lnTo>
                  <a:pt x="4782" y="241"/>
                </a:lnTo>
                <a:lnTo>
                  <a:pt x="4841" y="76"/>
                </a:lnTo>
                <a:close/>
                <a:moveTo>
                  <a:pt x="4658" y="395"/>
                </a:moveTo>
                <a:lnTo>
                  <a:pt x="4658" y="395"/>
                </a:lnTo>
                <a:lnTo>
                  <a:pt x="4728" y="395"/>
                </a:lnTo>
                <a:lnTo>
                  <a:pt x="4764" y="293"/>
                </a:lnTo>
                <a:lnTo>
                  <a:pt x="4918" y="293"/>
                </a:lnTo>
                <a:lnTo>
                  <a:pt x="4954" y="395"/>
                </a:lnTo>
                <a:lnTo>
                  <a:pt x="5026" y="395"/>
                </a:lnTo>
                <a:lnTo>
                  <a:pt x="4878" y="10"/>
                </a:lnTo>
                <a:lnTo>
                  <a:pt x="4806" y="10"/>
                </a:lnTo>
                <a:lnTo>
                  <a:pt x="4658" y="395"/>
                </a:lnTo>
                <a:close/>
                <a:moveTo>
                  <a:pt x="5385" y="132"/>
                </a:moveTo>
                <a:lnTo>
                  <a:pt x="5385" y="132"/>
                </a:lnTo>
                <a:cubicBezTo>
                  <a:pt x="5377" y="49"/>
                  <a:pt x="5308" y="1"/>
                  <a:pt x="5221" y="0"/>
                </a:cubicBezTo>
                <a:cubicBezTo>
                  <a:pt x="5106" y="0"/>
                  <a:pt x="5037" y="92"/>
                  <a:pt x="5037" y="202"/>
                </a:cubicBezTo>
                <a:cubicBezTo>
                  <a:pt x="5037" y="312"/>
                  <a:pt x="5106" y="404"/>
                  <a:pt x="5221" y="404"/>
                </a:cubicBezTo>
                <a:cubicBezTo>
                  <a:pt x="5315" y="404"/>
                  <a:pt x="5380" y="340"/>
                  <a:pt x="5385" y="248"/>
                </a:cubicBezTo>
                <a:lnTo>
                  <a:pt x="5320" y="248"/>
                </a:lnTo>
                <a:cubicBezTo>
                  <a:pt x="5314" y="304"/>
                  <a:pt x="5281" y="349"/>
                  <a:pt x="5221" y="349"/>
                </a:cubicBezTo>
                <a:cubicBezTo>
                  <a:pt x="5139" y="349"/>
                  <a:pt x="5104" y="276"/>
                  <a:pt x="5104" y="202"/>
                </a:cubicBezTo>
                <a:cubicBezTo>
                  <a:pt x="5104" y="128"/>
                  <a:pt x="5139" y="55"/>
                  <a:pt x="5221" y="55"/>
                </a:cubicBezTo>
                <a:cubicBezTo>
                  <a:pt x="5278" y="55"/>
                  <a:pt x="5306" y="88"/>
                  <a:pt x="5317" y="132"/>
                </a:cubicBezTo>
                <a:lnTo>
                  <a:pt x="5385" y="132"/>
                </a:lnTo>
                <a:close/>
                <a:moveTo>
                  <a:pt x="5454" y="395"/>
                </a:moveTo>
                <a:lnTo>
                  <a:pt x="5454" y="395"/>
                </a:lnTo>
                <a:lnTo>
                  <a:pt x="5735" y="395"/>
                </a:lnTo>
                <a:lnTo>
                  <a:pt x="5735" y="336"/>
                </a:lnTo>
                <a:lnTo>
                  <a:pt x="5521" y="336"/>
                </a:lnTo>
                <a:lnTo>
                  <a:pt x="5521" y="224"/>
                </a:lnTo>
                <a:lnTo>
                  <a:pt x="5716" y="224"/>
                </a:lnTo>
                <a:lnTo>
                  <a:pt x="5716" y="169"/>
                </a:lnTo>
                <a:lnTo>
                  <a:pt x="5521" y="169"/>
                </a:lnTo>
                <a:lnTo>
                  <a:pt x="5521" y="68"/>
                </a:lnTo>
                <a:lnTo>
                  <a:pt x="5731" y="68"/>
                </a:lnTo>
                <a:lnTo>
                  <a:pt x="5731" y="10"/>
                </a:lnTo>
                <a:lnTo>
                  <a:pt x="5454" y="10"/>
                </a:lnTo>
                <a:lnTo>
                  <a:pt x="5454" y="395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811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425" y="1566001"/>
            <a:ext cx="5418000" cy="42284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16 October 2024</a:t>
            </a:r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Marc Malagoli - Road Map For Space Harness - SPCD 2024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t>‹N°›</a:t>
            </a:fld>
            <a:endParaRPr lang="en-GB"/>
          </a:p>
        </p:txBody>
      </p:sp>
      <p:sp>
        <p:nvSpPr>
          <p:cNvPr id="13" name="Inhaltsplatzhalter 2"/>
          <p:cNvSpPr>
            <a:spLocks noGrp="1"/>
          </p:cNvSpPr>
          <p:nvPr>
            <p:ph idx="17" hasCustomPrompt="1"/>
          </p:nvPr>
        </p:nvSpPr>
        <p:spPr>
          <a:xfrm>
            <a:off x="6301252" y="1566000"/>
            <a:ext cx="5418347" cy="422841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479423" y="2060849"/>
            <a:ext cx="5418000" cy="34627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299397" y="2060848"/>
            <a:ext cx="5418000" cy="34627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9425" y="5589240"/>
            <a:ext cx="5418138" cy="4940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299397" y="5589240"/>
            <a:ext cx="5418138" cy="4940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678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header</a:t>
            </a:r>
            <a:endParaRPr lang="de-D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16 October 2024</a:t>
            </a:r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Marc Malagoli - Road Map For Space Harness - SPCD 2024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t>‹N°›</a:t>
            </a:fld>
            <a:endParaRPr lang="en-GB"/>
          </a:p>
        </p:txBody>
      </p:sp>
      <p:sp>
        <p:nvSpPr>
          <p:cNvPr id="15" name="Inhaltsplatzhalter 2"/>
          <p:cNvSpPr>
            <a:spLocks noGrp="1"/>
          </p:cNvSpPr>
          <p:nvPr>
            <p:ph idx="1" hasCustomPrompt="1"/>
          </p:nvPr>
        </p:nvSpPr>
        <p:spPr>
          <a:xfrm>
            <a:off x="481929" y="1566001"/>
            <a:ext cx="3600000" cy="42284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6" name="Inhaltsplatzhalter 2"/>
          <p:cNvSpPr>
            <a:spLocks noGrp="1"/>
          </p:cNvSpPr>
          <p:nvPr>
            <p:ph idx="17" hasCustomPrompt="1"/>
          </p:nvPr>
        </p:nvSpPr>
        <p:spPr>
          <a:xfrm>
            <a:off x="4296000" y="1566000"/>
            <a:ext cx="3600000" cy="422841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479425" y="2060849"/>
            <a:ext cx="3600000" cy="34627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294145" y="2060848"/>
            <a:ext cx="3600000" cy="34627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1" name="Inhaltsplatzhalter 2"/>
          <p:cNvSpPr>
            <a:spLocks noGrp="1"/>
          </p:cNvSpPr>
          <p:nvPr>
            <p:ph idx="22" hasCustomPrompt="1"/>
          </p:nvPr>
        </p:nvSpPr>
        <p:spPr>
          <a:xfrm>
            <a:off x="8117741" y="1568369"/>
            <a:ext cx="3600000" cy="422841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8115886" y="2063217"/>
            <a:ext cx="3600000" cy="34627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79425" y="5592240"/>
            <a:ext cx="3600450" cy="4910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4294145" y="5592240"/>
            <a:ext cx="3600450" cy="4910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8117291" y="5592240"/>
            <a:ext cx="3600450" cy="4910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3759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and sidebar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345491" cy="685800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 October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 Malagoli - Road Map For Space Harness - SPCD 2024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t>‹N°›</a:t>
            </a:fld>
            <a:endParaRPr lang="en-GB"/>
          </a:p>
        </p:txBody>
      </p:sp>
      <p:pic>
        <p:nvPicPr>
          <p:cNvPr id="10" name="Picture 9" descr="Screen Shot 2016-11-11 at 09.55.03.png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2400" y="6444000"/>
            <a:ext cx="1108800" cy="231001"/>
          </a:xfrm>
          <a:prstGeom prst="rect">
            <a:avLst/>
          </a:prstGeom>
        </p:spPr>
      </p:pic>
      <p:sp>
        <p:nvSpPr>
          <p:cNvPr id="12" name="Blue Bar"/>
          <p:cNvSpPr/>
          <p:nvPr/>
        </p:nvSpPr>
        <p:spPr bwMode="gray">
          <a:xfrm>
            <a:off x="9345600" y="0"/>
            <a:ext cx="2846509" cy="6858000"/>
          </a:xfrm>
          <a:prstGeom prst="rect">
            <a:avLst/>
          </a:prstGeom>
          <a:solidFill>
            <a:schemeClr val="tx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algn="ctr" defTabSz="1219170">
              <a:lnSpc>
                <a:spcPct val="80000"/>
              </a:lnSpc>
              <a:spcBef>
                <a:spcPct val="50000"/>
              </a:spcBef>
            </a:pPr>
            <a:endParaRPr lang="en-US" sz="1867" dirty="0" err="1">
              <a:solidFill>
                <a:srgbClr val="FFFFF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 bwMode="white">
          <a:xfrm>
            <a:off x="9630834" y="2417713"/>
            <a:ext cx="2561166" cy="29114"/>
            <a:chOff x="9639300" y="2417713"/>
            <a:chExt cx="2561166" cy="29114"/>
          </a:xfrm>
        </p:grpSpPr>
        <p:cxnSp>
          <p:nvCxnSpPr>
            <p:cNvPr id="15" name="Straight Connector 14"/>
            <p:cNvCxnSpPr/>
            <p:nvPr/>
          </p:nvCxnSpPr>
          <p:spPr bwMode="white">
            <a:xfrm>
              <a:off x="9639300" y="2417713"/>
              <a:ext cx="2561166" cy="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white">
            <a:xfrm>
              <a:off x="9639300" y="2446826"/>
              <a:ext cx="1291166" cy="1"/>
            </a:xfrm>
            <a:prstGeom prst="line">
              <a:avLst/>
            </a:prstGeom>
            <a:solidFill>
              <a:schemeClr val="bg1"/>
            </a:solidFill>
            <a:ln w="762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9630834" y="2764843"/>
            <a:ext cx="2301899" cy="826953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800"/>
              </a:spcAft>
              <a:buNone/>
              <a:defRPr sz="2100" baseline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1200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Up to two lines of optional text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9630834" y="4834442"/>
            <a:ext cx="2301899" cy="1151174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173038" indent="-171450">
              <a:lnSpc>
                <a:spcPct val="90000"/>
              </a:lnSpc>
              <a:buFont typeface="Arial" panose="020B0604020202020204" pitchFamily="34" charset="0"/>
              <a:buChar char="–"/>
              <a:defRPr sz="1200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Optional footer here</a:t>
            </a:r>
            <a:endParaRPr lang="en-GB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9630834" y="3656258"/>
            <a:ext cx="2301899" cy="1113722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173038" indent="-171450">
              <a:lnSpc>
                <a:spcPct val="90000"/>
              </a:lnSpc>
              <a:buFont typeface="Arial" panose="020B0604020202020204" pitchFamily="34" charset="0"/>
              <a:buChar char="–"/>
              <a:defRPr sz="1200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This section can be used for copy text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 bwMode="gray">
          <a:xfrm>
            <a:off x="9345491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>
            <a:grpSpLocks noChangeAspect="1"/>
          </p:cNvGrpSpPr>
          <p:nvPr/>
        </p:nvGrpSpPr>
        <p:grpSpPr bwMode="black">
          <a:xfrm>
            <a:off x="10851344" y="6463466"/>
            <a:ext cx="1080000" cy="199940"/>
            <a:chOff x="830300" y="1716088"/>
            <a:chExt cx="10058401" cy="1862137"/>
          </a:xfrm>
          <a:solidFill>
            <a:schemeClr val="bg1"/>
          </a:solidFill>
        </p:grpSpPr>
        <p:sp>
          <p:nvSpPr>
            <p:cNvPr id="19" name="Freeform 5"/>
            <p:cNvSpPr>
              <a:spLocks/>
            </p:cNvSpPr>
            <p:nvPr/>
          </p:nvSpPr>
          <p:spPr bwMode="black">
            <a:xfrm>
              <a:off x="3857663" y="1749425"/>
              <a:ext cx="1604963" cy="1789112"/>
            </a:xfrm>
            <a:custGeom>
              <a:avLst/>
              <a:gdLst>
                <a:gd name="T0" fmla="*/ 247 w 247"/>
                <a:gd name="T1" fmla="*/ 93 h 275"/>
                <a:gd name="T2" fmla="*/ 142 w 247"/>
                <a:gd name="T3" fmla="*/ 0 h 275"/>
                <a:gd name="T4" fmla="*/ 0 w 247"/>
                <a:gd name="T5" fmla="*/ 0 h 275"/>
                <a:gd name="T6" fmla="*/ 0 w 247"/>
                <a:gd name="T7" fmla="*/ 275 h 275"/>
                <a:gd name="T8" fmla="*/ 67 w 247"/>
                <a:gd name="T9" fmla="*/ 275 h 275"/>
                <a:gd name="T10" fmla="*/ 67 w 247"/>
                <a:gd name="T11" fmla="*/ 60 h 275"/>
                <a:gd name="T12" fmla="*/ 143 w 247"/>
                <a:gd name="T13" fmla="*/ 60 h 275"/>
                <a:gd name="T14" fmla="*/ 181 w 247"/>
                <a:gd name="T15" fmla="*/ 94 h 275"/>
                <a:gd name="T16" fmla="*/ 142 w 247"/>
                <a:gd name="T17" fmla="*/ 128 h 275"/>
                <a:gd name="T18" fmla="*/ 77 w 247"/>
                <a:gd name="T19" fmla="*/ 128 h 275"/>
                <a:gd name="T20" fmla="*/ 169 w 247"/>
                <a:gd name="T21" fmla="*/ 275 h 275"/>
                <a:gd name="T22" fmla="*/ 246 w 247"/>
                <a:gd name="T23" fmla="*/ 275 h 275"/>
                <a:gd name="T24" fmla="*/ 183 w 247"/>
                <a:gd name="T25" fmla="*/ 177 h 275"/>
                <a:gd name="T26" fmla="*/ 247 w 247"/>
                <a:gd name="T27" fmla="*/ 9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75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6"/>
            <p:cNvSpPr>
              <a:spLocks noChangeArrowheads="1"/>
            </p:cNvSpPr>
            <p:nvPr/>
          </p:nvSpPr>
          <p:spPr bwMode="black">
            <a:xfrm>
              <a:off x="3130588" y="1749425"/>
              <a:ext cx="434975" cy="1789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black">
            <a:xfrm>
              <a:off x="830300" y="1749425"/>
              <a:ext cx="2203450" cy="1789112"/>
            </a:xfrm>
            <a:custGeom>
              <a:avLst/>
              <a:gdLst>
                <a:gd name="T0" fmla="*/ 573 w 1388"/>
                <a:gd name="T1" fmla="*/ 0 h 1127"/>
                <a:gd name="T2" fmla="*/ 0 w 1388"/>
                <a:gd name="T3" fmla="*/ 1127 h 1127"/>
                <a:gd name="T4" fmla="*/ 307 w 1388"/>
                <a:gd name="T5" fmla="*/ 1127 h 1127"/>
                <a:gd name="T6" fmla="*/ 401 w 1388"/>
                <a:gd name="T7" fmla="*/ 939 h 1127"/>
                <a:gd name="T8" fmla="*/ 864 w 1388"/>
                <a:gd name="T9" fmla="*/ 939 h 1127"/>
                <a:gd name="T10" fmla="*/ 749 w 1388"/>
                <a:gd name="T11" fmla="*/ 705 h 1127"/>
                <a:gd name="T12" fmla="*/ 516 w 1388"/>
                <a:gd name="T13" fmla="*/ 705 h 1127"/>
                <a:gd name="T14" fmla="*/ 688 w 1388"/>
                <a:gd name="T15" fmla="*/ 356 h 1127"/>
                <a:gd name="T16" fmla="*/ 692 w 1388"/>
                <a:gd name="T17" fmla="*/ 356 h 1127"/>
                <a:gd name="T18" fmla="*/ 1072 w 1388"/>
                <a:gd name="T19" fmla="*/ 1127 h 1127"/>
                <a:gd name="T20" fmla="*/ 1388 w 1388"/>
                <a:gd name="T21" fmla="*/ 1127 h 1127"/>
                <a:gd name="T22" fmla="*/ 815 w 1388"/>
                <a:gd name="T23" fmla="*/ 0 h 1127"/>
                <a:gd name="T24" fmla="*/ 573 w 1388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8" h="1127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8"/>
            <p:cNvSpPr>
              <a:spLocks noEditPoints="1"/>
            </p:cNvSpPr>
            <p:nvPr/>
          </p:nvSpPr>
          <p:spPr bwMode="black">
            <a:xfrm>
              <a:off x="5670588" y="1749425"/>
              <a:ext cx="1670050" cy="1789112"/>
            </a:xfrm>
            <a:custGeom>
              <a:avLst/>
              <a:gdLst>
                <a:gd name="T0" fmla="*/ 213 w 257"/>
                <a:gd name="T1" fmla="*/ 133 h 275"/>
                <a:gd name="T2" fmla="*/ 245 w 257"/>
                <a:gd name="T3" fmla="*/ 75 h 275"/>
                <a:gd name="T4" fmla="*/ 157 w 257"/>
                <a:gd name="T5" fmla="*/ 0 h 275"/>
                <a:gd name="T6" fmla="*/ 0 w 257"/>
                <a:gd name="T7" fmla="*/ 0 h 275"/>
                <a:gd name="T8" fmla="*/ 0 w 257"/>
                <a:gd name="T9" fmla="*/ 275 h 275"/>
                <a:gd name="T10" fmla="*/ 163 w 257"/>
                <a:gd name="T11" fmla="*/ 275 h 275"/>
                <a:gd name="T12" fmla="*/ 257 w 257"/>
                <a:gd name="T13" fmla="*/ 198 h 275"/>
                <a:gd name="T14" fmla="*/ 213 w 257"/>
                <a:gd name="T15" fmla="*/ 133 h 275"/>
                <a:gd name="T16" fmla="*/ 67 w 257"/>
                <a:gd name="T17" fmla="*/ 59 h 275"/>
                <a:gd name="T18" fmla="*/ 157 w 257"/>
                <a:gd name="T19" fmla="*/ 59 h 275"/>
                <a:gd name="T20" fmla="*/ 180 w 257"/>
                <a:gd name="T21" fmla="*/ 83 h 275"/>
                <a:gd name="T22" fmla="*/ 156 w 257"/>
                <a:gd name="T23" fmla="*/ 107 h 275"/>
                <a:gd name="T24" fmla="*/ 67 w 257"/>
                <a:gd name="T25" fmla="*/ 107 h 275"/>
                <a:gd name="T26" fmla="*/ 67 w 257"/>
                <a:gd name="T27" fmla="*/ 59 h 275"/>
                <a:gd name="T28" fmla="*/ 158 w 257"/>
                <a:gd name="T29" fmla="*/ 218 h 275"/>
                <a:gd name="T30" fmla="*/ 67 w 257"/>
                <a:gd name="T31" fmla="*/ 218 h 275"/>
                <a:gd name="T32" fmla="*/ 67 w 257"/>
                <a:gd name="T33" fmla="*/ 162 h 275"/>
                <a:gd name="T34" fmla="*/ 158 w 257"/>
                <a:gd name="T35" fmla="*/ 162 h 275"/>
                <a:gd name="T36" fmla="*/ 187 w 257"/>
                <a:gd name="T37" fmla="*/ 189 h 275"/>
                <a:gd name="T38" fmla="*/ 158 w 257"/>
                <a:gd name="T39" fmla="*/ 21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275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black">
            <a:xfrm>
              <a:off x="7529550" y="1749425"/>
              <a:ext cx="1630363" cy="1828800"/>
            </a:xfrm>
            <a:custGeom>
              <a:avLst/>
              <a:gdLst>
                <a:gd name="T0" fmla="*/ 182 w 251"/>
                <a:gd name="T1" fmla="*/ 154 h 281"/>
                <a:gd name="T2" fmla="*/ 125 w 251"/>
                <a:gd name="T3" fmla="*/ 219 h 281"/>
                <a:gd name="T4" fmla="*/ 68 w 251"/>
                <a:gd name="T5" fmla="*/ 154 h 281"/>
                <a:gd name="T6" fmla="*/ 68 w 251"/>
                <a:gd name="T7" fmla="*/ 0 h 281"/>
                <a:gd name="T8" fmla="*/ 0 w 251"/>
                <a:gd name="T9" fmla="*/ 0 h 281"/>
                <a:gd name="T10" fmla="*/ 0 w 251"/>
                <a:gd name="T11" fmla="*/ 149 h 281"/>
                <a:gd name="T12" fmla="*/ 125 w 251"/>
                <a:gd name="T13" fmla="*/ 281 h 281"/>
                <a:gd name="T14" fmla="*/ 251 w 251"/>
                <a:gd name="T15" fmla="*/ 149 h 281"/>
                <a:gd name="T16" fmla="*/ 251 w 251"/>
                <a:gd name="T17" fmla="*/ 0 h 281"/>
                <a:gd name="T18" fmla="*/ 182 w 251"/>
                <a:gd name="T19" fmla="*/ 0 h 281"/>
                <a:gd name="T20" fmla="*/ 182 w 251"/>
                <a:gd name="T21" fmla="*/ 15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28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black">
            <a:xfrm>
              <a:off x="9309138" y="1716088"/>
              <a:ext cx="1579563" cy="1862137"/>
            </a:xfrm>
            <a:custGeom>
              <a:avLst/>
              <a:gdLst>
                <a:gd name="T0" fmla="*/ 156 w 243"/>
                <a:gd name="T1" fmla="*/ 115 h 286"/>
                <a:gd name="T2" fmla="*/ 78 w 243"/>
                <a:gd name="T3" fmla="*/ 80 h 286"/>
                <a:gd name="T4" fmla="*/ 121 w 243"/>
                <a:gd name="T5" fmla="*/ 59 h 286"/>
                <a:gd name="T6" fmla="*/ 216 w 243"/>
                <a:gd name="T7" fmla="*/ 81 h 286"/>
                <a:gd name="T8" fmla="*/ 237 w 243"/>
                <a:gd name="T9" fmla="*/ 25 h 286"/>
                <a:gd name="T10" fmla="*/ 122 w 243"/>
                <a:gd name="T11" fmla="*/ 0 h 286"/>
                <a:gd name="T12" fmla="*/ 11 w 243"/>
                <a:gd name="T13" fmla="*/ 82 h 286"/>
                <a:gd name="T14" fmla="*/ 109 w 243"/>
                <a:gd name="T15" fmla="*/ 168 h 286"/>
                <a:gd name="T16" fmla="*/ 174 w 243"/>
                <a:gd name="T17" fmla="*/ 202 h 286"/>
                <a:gd name="T18" fmla="*/ 130 w 243"/>
                <a:gd name="T19" fmla="*/ 226 h 286"/>
                <a:gd name="T20" fmla="*/ 20 w 243"/>
                <a:gd name="T21" fmla="*/ 199 h 286"/>
                <a:gd name="T22" fmla="*/ 0 w 243"/>
                <a:gd name="T23" fmla="*/ 257 h 286"/>
                <a:gd name="T24" fmla="*/ 132 w 243"/>
                <a:gd name="T25" fmla="*/ 286 h 286"/>
                <a:gd name="T26" fmla="*/ 243 w 243"/>
                <a:gd name="T27" fmla="*/ 200 h 286"/>
                <a:gd name="T28" fmla="*/ 156 w 243"/>
                <a:gd name="T29" fmla="*/ 11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286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9630000" y="657226"/>
            <a:ext cx="2455200" cy="1594800"/>
          </a:xfrm>
        </p:spPr>
        <p:txBody>
          <a:bodyPr anchor="b"/>
          <a:lstStyle>
            <a:lvl1pPr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message up to 36pt</a:t>
            </a:r>
            <a:endParaRPr lang="en-GB" dirty="0"/>
          </a:p>
        </p:txBody>
      </p:sp>
      <p:sp>
        <p:nvSpPr>
          <p:cNvPr id="27" name="Bildplatzhalter 125">
            <a:extLst>
              <a:ext uri="{FF2B5EF4-FFF2-40B4-BE49-F238E27FC236}">
                <a16:creationId xmlns:a16="http://schemas.microsoft.com/office/drawing/2014/main" id="{066DCDE3-A1FC-0946-85F2-C2BD61AAA47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78800" y="379405"/>
            <a:ext cx="1227600" cy="82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9" name="Textplatzhalter 9">
            <a:extLst>
              <a:ext uri="{FF2B5EF4-FFF2-40B4-BE49-F238E27FC236}">
                <a16:creationId xmlns:a16="http://schemas.microsoft.com/office/drawing/2014/main" id="{52123055-6189-AB4F-895D-32D49F4DDBE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04550" y="341313"/>
            <a:ext cx="92075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3000"/>
              </a:lnSpc>
              <a:buFont typeface="Arial" charset="0"/>
              <a:buChar char="•"/>
              <a:defRPr sz="1500">
                <a:solidFill>
                  <a:srgbClr val="595959"/>
                </a:solidFill>
                <a:latin typeface="Arial" charset="0"/>
              </a:defRPr>
            </a:lvl1pPr>
            <a:lvl2pPr marL="358775" indent="-179388">
              <a:lnSpc>
                <a:spcPct val="113000"/>
              </a:lnSpc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2pPr>
            <a:lvl3pPr marL="539750" indent="-179388">
              <a:lnSpc>
                <a:spcPct val="113000"/>
              </a:lnSpc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3pPr>
            <a:lvl4pPr marL="719138" indent="-179388">
              <a:lnSpc>
                <a:spcPct val="113000"/>
              </a:lnSpc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4pPr>
            <a:lvl5pPr marL="898525" indent="-179388">
              <a:lnSpc>
                <a:spcPct val="113000"/>
              </a:lnSpc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5pPr>
            <a:lvl6pPr marL="1355725" indent="-179388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6pPr>
            <a:lvl7pPr marL="1812925" indent="-179388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7pPr>
            <a:lvl8pPr marL="2270125" indent="-179388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8pPr>
            <a:lvl9pPr marL="2727325" indent="-179388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9pPr>
          </a:lstStyle>
          <a:p>
            <a:pPr algn="r" eaLnBrk="1" hangingPunct="1">
              <a:buFont typeface="Arial" charset="0"/>
              <a:buNone/>
            </a:pPr>
            <a:r>
              <a:rPr lang="de-DE" altLang="de-DE" sz="900" b="1" dirty="0">
                <a:solidFill>
                  <a:srgbClr val="FF9900"/>
                </a:solidFill>
              </a:rPr>
              <a:t>Airbus Amber</a:t>
            </a:r>
            <a:endParaRPr lang="en-GB" altLang="de-DE" sz="9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3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, text and side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 October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 Malagoli - Road Map For Space Harness - SPCD 2024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t>‹N°›</a:t>
            </a:fld>
            <a:endParaRPr lang="en-GB"/>
          </a:p>
        </p:txBody>
      </p:sp>
      <p:pic>
        <p:nvPicPr>
          <p:cNvPr id="10" name="Picture 9" descr="Screen Shot 2016-11-11 at 09.55.03.png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2400" y="6444000"/>
            <a:ext cx="1108800" cy="231001"/>
          </a:xfrm>
          <a:prstGeom prst="rect">
            <a:avLst/>
          </a:prstGeom>
        </p:spPr>
      </p:pic>
      <p:sp>
        <p:nvSpPr>
          <p:cNvPr id="12" name="Blue Bar"/>
          <p:cNvSpPr/>
          <p:nvPr userDrawn="1"/>
        </p:nvSpPr>
        <p:spPr bwMode="gray">
          <a:xfrm>
            <a:off x="9345492" y="0"/>
            <a:ext cx="2846508" cy="6858000"/>
          </a:xfrm>
          <a:prstGeom prst="rect">
            <a:avLst/>
          </a:prstGeom>
          <a:solidFill>
            <a:schemeClr val="tx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algn="ctr" defTabSz="1219170">
              <a:lnSpc>
                <a:spcPct val="80000"/>
              </a:lnSpc>
              <a:spcBef>
                <a:spcPct val="50000"/>
              </a:spcBef>
            </a:pPr>
            <a:endParaRPr lang="en-US" sz="1867" dirty="0" err="1">
              <a:solidFill>
                <a:srgbClr val="FFFFF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 bwMode="white">
          <a:xfrm>
            <a:off x="9630834" y="2417713"/>
            <a:ext cx="2560707" cy="29114"/>
            <a:chOff x="9639300" y="2417713"/>
            <a:chExt cx="2560707" cy="29114"/>
          </a:xfrm>
        </p:grpSpPr>
        <p:cxnSp>
          <p:nvCxnSpPr>
            <p:cNvPr id="15" name="Straight Connector 14"/>
            <p:cNvCxnSpPr/>
            <p:nvPr/>
          </p:nvCxnSpPr>
          <p:spPr bwMode="white">
            <a:xfrm>
              <a:off x="9639300" y="2417713"/>
              <a:ext cx="2560707" cy="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white">
            <a:xfrm>
              <a:off x="9639300" y="2446826"/>
              <a:ext cx="1291166" cy="1"/>
            </a:xfrm>
            <a:prstGeom prst="line">
              <a:avLst/>
            </a:prstGeom>
            <a:solidFill>
              <a:schemeClr val="bg1"/>
            </a:solidFill>
            <a:ln w="762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9425" y="654051"/>
            <a:ext cx="8580724" cy="900000"/>
          </a:xfrm>
        </p:spPr>
        <p:txBody>
          <a:bodyPr anchor="t"/>
          <a:lstStyle>
            <a:lvl1pPr marL="0" indent="0">
              <a:lnSpc>
                <a:spcPct val="110000"/>
              </a:lnSpc>
              <a:buNone/>
              <a:defRPr sz="2500">
                <a:solidFill>
                  <a:schemeClr val="tx2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header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9630834" y="2764843"/>
            <a:ext cx="2301899" cy="826953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800"/>
              </a:spcAft>
              <a:buNone/>
              <a:defRPr sz="2100" baseline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1200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Up to two lines of optional text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9630834" y="4834442"/>
            <a:ext cx="2301899" cy="1151174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173038" indent="-171450">
              <a:lnSpc>
                <a:spcPct val="90000"/>
              </a:lnSpc>
              <a:buFont typeface="Arial" panose="020B0604020202020204" pitchFamily="34" charset="0"/>
              <a:buChar char="–"/>
              <a:defRPr sz="1200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Optional footer here</a:t>
            </a:r>
            <a:endParaRPr lang="en-GB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9630834" y="3656258"/>
            <a:ext cx="2301899" cy="1113722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173038" indent="-171450">
              <a:lnSpc>
                <a:spcPct val="90000"/>
              </a:lnSpc>
              <a:buFont typeface="Arial" panose="020B0604020202020204" pitchFamily="34" charset="0"/>
              <a:buChar char="–"/>
              <a:defRPr sz="1200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This section can be used for copy text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9630835" y="654051"/>
            <a:ext cx="2310366" cy="1594775"/>
          </a:xfrm>
        </p:spPr>
        <p:txBody>
          <a:bodyPr anchor="b"/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message up to 36pt</a:t>
            </a:r>
            <a:endParaRPr lang="en-GB" dirty="0"/>
          </a:p>
        </p:txBody>
      </p:sp>
      <p:sp>
        <p:nvSpPr>
          <p:cNvPr id="18" name="Inhaltsplatzhalter 2"/>
          <p:cNvSpPr>
            <a:spLocks noGrp="1"/>
          </p:cNvSpPr>
          <p:nvPr>
            <p:ph idx="1" hasCustomPrompt="1"/>
          </p:nvPr>
        </p:nvSpPr>
        <p:spPr>
          <a:xfrm>
            <a:off x="478800" y="1566000"/>
            <a:ext cx="4104000" cy="42284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9" name="Inhaltsplatzhalter 2"/>
          <p:cNvSpPr>
            <a:spLocks noGrp="1"/>
          </p:cNvSpPr>
          <p:nvPr>
            <p:ph idx="19" hasCustomPrompt="1"/>
          </p:nvPr>
        </p:nvSpPr>
        <p:spPr>
          <a:xfrm>
            <a:off x="4942800" y="1566000"/>
            <a:ext cx="4104000" cy="422841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479425" y="2060848"/>
            <a:ext cx="4104000" cy="34627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4942800" y="2060848"/>
            <a:ext cx="4104000" cy="34627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cxnSp>
        <p:nvCxnSpPr>
          <p:cNvPr id="26" name="Straight Connector 25"/>
          <p:cNvCxnSpPr/>
          <p:nvPr/>
        </p:nvCxnSpPr>
        <p:spPr bwMode="gray">
          <a:xfrm>
            <a:off x="9345491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>
            <a:grpSpLocks noChangeAspect="1"/>
          </p:cNvGrpSpPr>
          <p:nvPr/>
        </p:nvGrpSpPr>
        <p:grpSpPr bwMode="black">
          <a:xfrm>
            <a:off x="10851344" y="6463466"/>
            <a:ext cx="1080000" cy="199940"/>
            <a:chOff x="830300" y="1716088"/>
            <a:chExt cx="10058401" cy="1862137"/>
          </a:xfrm>
          <a:solidFill>
            <a:schemeClr val="bg1"/>
          </a:solidFill>
        </p:grpSpPr>
        <p:sp>
          <p:nvSpPr>
            <p:cNvPr id="28" name="Freeform 5"/>
            <p:cNvSpPr>
              <a:spLocks/>
            </p:cNvSpPr>
            <p:nvPr/>
          </p:nvSpPr>
          <p:spPr bwMode="black">
            <a:xfrm>
              <a:off x="3857663" y="1749425"/>
              <a:ext cx="1604963" cy="1789112"/>
            </a:xfrm>
            <a:custGeom>
              <a:avLst/>
              <a:gdLst>
                <a:gd name="T0" fmla="*/ 247 w 247"/>
                <a:gd name="T1" fmla="*/ 93 h 275"/>
                <a:gd name="T2" fmla="*/ 142 w 247"/>
                <a:gd name="T3" fmla="*/ 0 h 275"/>
                <a:gd name="T4" fmla="*/ 0 w 247"/>
                <a:gd name="T5" fmla="*/ 0 h 275"/>
                <a:gd name="T6" fmla="*/ 0 w 247"/>
                <a:gd name="T7" fmla="*/ 275 h 275"/>
                <a:gd name="T8" fmla="*/ 67 w 247"/>
                <a:gd name="T9" fmla="*/ 275 h 275"/>
                <a:gd name="T10" fmla="*/ 67 w 247"/>
                <a:gd name="T11" fmla="*/ 60 h 275"/>
                <a:gd name="T12" fmla="*/ 143 w 247"/>
                <a:gd name="T13" fmla="*/ 60 h 275"/>
                <a:gd name="T14" fmla="*/ 181 w 247"/>
                <a:gd name="T15" fmla="*/ 94 h 275"/>
                <a:gd name="T16" fmla="*/ 142 w 247"/>
                <a:gd name="T17" fmla="*/ 128 h 275"/>
                <a:gd name="T18" fmla="*/ 77 w 247"/>
                <a:gd name="T19" fmla="*/ 128 h 275"/>
                <a:gd name="T20" fmla="*/ 169 w 247"/>
                <a:gd name="T21" fmla="*/ 275 h 275"/>
                <a:gd name="T22" fmla="*/ 246 w 247"/>
                <a:gd name="T23" fmla="*/ 275 h 275"/>
                <a:gd name="T24" fmla="*/ 183 w 247"/>
                <a:gd name="T25" fmla="*/ 177 h 275"/>
                <a:gd name="T26" fmla="*/ 247 w 247"/>
                <a:gd name="T27" fmla="*/ 9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75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6"/>
            <p:cNvSpPr>
              <a:spLocks noChangeArrowheads="1"/>
            </p:cNvSpPr>
            <p:nvPr/>
          </p:nvSpPr>
          <p:spPr bwMode="black">
            <a:xfrm>
              <a:off x="3130588" y="1749425"/>
              <a:ext cx="434975" cy="1789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black">
            <a:xfrm>
              <a:off x="830300" y="1749425"/>
              <a:ext cx="2203450" cy="1789112"/>
            </a:xfrm>
            <a:custGeom>
              <a:avLst/>
              <a:gdLst>
                <a:gd name="T0" fmla="*/ 573 w 1388"/>
                <a:gd name="T1" fmla="*/ 0 h 1127"/>
                <a:gd name="T2" fmla="*/ 0 w 1388"/>
                <a:gd name="T3" fmla="*/ 1127 h 1127"/>
                <a:gd name="T4" fmla="*/ 307 w 1388"/>
                <a:gd name="T5" fmla="*/ 1127 h 1127"/>
                <a:gd name="T6" fmla="*/ 401 w 1388"/>
                <a:gd name="T7" fmla="*/ 939 h 1127"/>
                <a:gd name="T8" fmla="*/ 864 w 1388"/>
                <a:gd name="T9" fmla="*/ 939 h 1127"/>
                <a:gd name="T10" fmla="*/ 749 w 1388"/>
                <a:gd name="T11" fmla="*/ 705 h 1127"/>
                <a:gd name="T12" fmla="*/ 516 w 1388"/>
                <a:gd name="T13" fmla="*/ 705 h 1127"/>
                <a:gd name="T14" fmla="*/ 688 w 1388"/>
                <a:gd name="T15" fmla="*/ 356 h 1127"/>
                <a:gd name="T16" fmla="*/ 692 w 1388"/>
                <a:gd name="T17" fmla="*/ 356 h 1127"/>
                <a:gd name="T18" fmla="*/ 1072 w 1388"/>
                <a:gd name="T19" fmla="*/ 1127 h 1127"/>
                <a:gd name="T20" fmla="*/ 1388 w 1388"/>
                <a:gd name="T21" fmla="*/ 1127 h 1127"/>
                <a:gd name="T22" fmla="*/ 815 w 1388"/>
                <a:gd name="T23" fmla="*/ 0 h 1127"/>
                <a:gd name="T24" fmla="*/ 573 w 1388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8" h="1127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8"/>
            <p:cNvSpPr>
              <a:spLocks noEditPoints="1"/>
            </p:cNvSpPr>
            <p:nvPr/>
          </p:nvSpPr>
          <p:spPr bwMode="black">
            <a:xfrm>
              <a:off x="5670588" y="1749425"/>
              <a:ext cx="1670050" cy="1789112"/>
            </a:xfrm>
            <a:custGeom>
              <a:avLst/>
              <a:gdLst>
                <a:gd name="T0" fmla="*/ 213 w 257"/>
                <a:gd name="T1" fmla="*/ 133 h 275"/>
                <a:gd name="T2" fmla="*/ 245 w 257"/>
                <a:gd name="T3" fmla="*/ 75 h 275"/>
                <a:gd name="T4" fmla="*/ 157 w 257"/>
                <a:gd name="T5" fmla="*/ 0 h 275"/>
                <a:gd name="T6" fmla="*/ 0 w 257"/>
                <a:gd name="T7" fmla="*/ 0 h 275"/>
                <a:gd name="T8" fmla="*/ 0 w 257"/>
                <a:gd name="T9" fmla="*/ 275 h 275"/>
                <a:gd name="T10" fmla="*/ 163 w 257"/>
                <a:gd name="T11" fmla="*/ 275 h 275"/>
                <a:gd name="T12" fmla="*/ 257 w 257"/>
                <a:gd name="T13" fmla="*/ 198 h 275"/>
                <a:gd name="T14" fmla="*/ 213 w 257"/>
                <a:gd name="T15" fmla="*/ 133 h 275"/>
                <a:gd name="T16" fmla="*/ 67 w 257"/>
                <a:gd name="T17" fmla="*/ 59 h 275"/>
                <a:gd name="T18" fmla="*/ 157 w 257"/>
                <a:gd name="T19" fmla="*/ 59 h 275"/>
                <a:gd name="T20" fmla="*/ 180 w 257"/>
                <a:gd name="T21" fmla="*/ 83 h 275"/>
                <a:gd name="T22" fmla="*/ 156 w 257"/>
                <a:gd name="T23" fmla="*/ 107 h 275"/>
                <a:gd name="T24" fmla="*/ 67 w 257"/>
                <a:gd name="T25" fmla="*/ 107 h 275"/>
                <a:gd name="T26" fmla="*/ 67 w 257"/>
                <a:gd name="T27" fmla="*/ 59 h 275"/>
                <a:gd name="T28" fmla="*/ 158 w 257"/>
                <a:gd name="T29" fmla="*/ 218 h 275"/>
                <a:gd name="T30" fmla="*/ 67 w 257"/>
                <a:gd name="T31" fmla="*/ 218 h 275"/>
                <a:gd name="T32" fmla="*/ 67 w 257"/>
                <a:gd name="T33" fmla="*/ 162 h 275"/>
                <a:gd name="T34" fmla="*/ 158 w 257"/>
                <a:gd name="T35" fmla="*/ 162 h 275"/>
                <a:gd name="T36" fmla="*/ 187 w 257"/>
                <a:gd name="T37" fmla="*/ 189 h 275"/>
                <a:gd name="T38" fmla="*/ 158 w 257"/>
                <a:gd name="T39" fmla="*/ 21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275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9"/>
            <p:cNvSpPr>
              <a:spLocks/>
            </p:cNvSpPr>
            <p:nvPr/>
          </p:nvSpPr>
          <p:spPr bwMode="black">
            <a:xfrm>
              <a:off x="7529550" y="1749425"/>
              <a:ext cx="1630363" cy="1828800"/>
            </a:xfrm>
            <a:custGeom>
              <a:avLst/>
              <a:gdLst>
                <a:gd name="T0" fmla="*/ 182 w 251"/>
                <a:gd name="T1" fmla="*/ 154 h 281"/>
                <a:gd name="T2" fmla="*/ 125 w 251"/>
                <a:gd name="T3" fmla="*/ 219 h 281"/>
                <a:gd name="T4" fmla="*/ 68 w 251"/>
                <a:gd name="T5" fmla="*/ 154 h 281"/>
                <a:gd name="T6" fmla="*/ 68 w 251"/>
                <a:gd name="T7" fmla="*/ 0 h 281"/>
                <a:gd name="T8" fmla="*/ 0 w 251"/>
                <a:gd name="T9" fmla="*/ 0 h 281"/>
                <a:gd name="T10" fmla="*/ 0 w 251"/>
                <a:gd name="T11" fmla="*/ 149 h 281"/>
                <a:gd name="T12" fmla="*/ 125 w 251"/>
                <a:gd name="T13" fmla="*/ 281 h 281"/>
                <a:gd name="T14" fmla="*/ 251 w 251"/>
                <a:gd name="T15" fmla="*/ 149 h 281"/>
                <a:gd name="T16" fmla="*/ 251 w 251"/>
                <a:gd name="T17" fmla="*/ 0 h 281"/>
                <a:gd name="T18" fmla="*/ 182 w 251"/>
                <a:gd name="T19" fmla="*/ 0 h 281"/>
                <a:gd name="T20" fmla="*/ 182 w 251"/>
                <a:gd name="T21" fmla="*/ 15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28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0"/>
            <p:cNvSpPr>
              <a:spLocks/>
            </p:cNvSpPr>
            <p:nvPr/>
          </p:nvSpPr>
          <p:spPr bwMode="black">
            <a:xfrm>
              <a:off x="9309138" y="1716088"/>
              <a:ext cx="1579563" cy="1862137"/>
            </a:xfrm>
            <a:custGeom>
              <a:avLst/>
              <a:gdLst>
                <a:gd name="T0" fmla="*/ 156 w 243"/>
                <a:gd name="T1" fmla="*/ 115 h 286"/>
                <a:gd name="T2" fmla="*/ 78 w 243"/>
                <a:gd name="T3" fmla="*/ 80 h 286"/>
                <a:gd name="T4" fmla="*/ 121 w 243"/>
                <a:gd name="T5" fmla="*/ 59 h 286"/>
                <a:gd name="T6" fmla="*/ 216 w 243"/>
                <a:gd name="T7" fmla="*/ 81 h 286"/>
                <a:gd name="T8" fmla="*/ 237 w 243"/>
                <a:gd name="T9" fmla="*/ 25 h 286"/>
                <a:gd name="T10" fmla="*/ 122 w 243"/>
                <a:gd name="T11" fmla="*/ 0 h 286"/>
                <a:gd name="T12" fmla="*/ 11 w 243"/>
                <a:gd name="T13" fmla="*/ 82 h 286"/>
                <a:gd name="T14" fmla="*/ 109 w 243"/>
                <a:gd name="T15" fmla="*/ 168 h 286"/>
                <a:gd name="T16" fmla="*/ 174 w 243"/>
                <a:gd name="T17" fmla="*/ 202 h 286"/>
                <a:gd name="T18" fmla="*/ 130 w 243"/>
                <a:gd name="T19" fmla="*/ 226 h 286"/>
                <a:gd name="T20" fmla="*/ 20 w 243"/>
                <a:gd name="T21" fmla="*/ 199 h 286"/>
                <a:gd name="T22" fmla="*/ 0 w 243"/>
                <a:gd name="T23" fmla="*/ 257 h 286"/>
                <a:gd name="T24" fmla="*/ 132 w 243"/>
                <a:gd name="T25" fmla="*/ 286 h 286"/>
                <a:gd name="T26" fmla="*/ 243 w 243"/>
                <a:gd name="T27" fmla="*/ 200 h 286"/>
                <a:gd name="T28" fmla="*/ 156 w 243"/>
                <a:gd name="T29" fmla="*/ 11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286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79425" y="5595646"/>
            <a:ext cx="4103688" cy="48765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942800" y="5595646"/>
            <a:ext cx="4103688" cy="48765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36" name="Textplatzhalter 9">
            <a:extLst>
              <a:ext uri="{FF2B5EF4-FFF2-40B4-BE49-F238E27FC236}">
                <a16:creationId xmlns:a16="http://schemas.microsoft.com/office/drawing/2014/main" id="{8BE6FDFE-03D8-F048-B747-DD5B953074A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04550" y="341313"/>
            <a:ext cx="92075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3000"/>
              </a:lnSpc>
              <a:buFont typeface="Arial" charset="0"/>
              <a:buChar char="•"/>
              <a:defRPr sz="1500">
                <a:solidFill>
                  <a:srgbClr val="595959"/>
                </a:solidFill>
                <a:latin typeface="Arial" charset="0"/>
              </a:defRPr>
            </a:lvl1pPr>
            <a:lvl2pPr marL="358775" indent="-179388">
              <a:lnSpc>
                <a:spcPct val="113000"/>
              </a:lnSpc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2pPr>
            <a:lvl3pPr marL="539750" indent="-179388">
              <a:lnSpc>
                <a:spcPct val="113000"/>
              </a:lnSpc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3pPr>
            <a:lvl4pPr marL="719138" indent="-179388">
              <a:lnSpc>
                <a:spcPct val="113000"/>
              </a:lnSpc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4pPr>
            <a:lvl5pPr marL="898525" indent="-179388">
              <a:lnSpc>
                <a:spcPct val="113000"/>
              </a:lnSpc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5pPr>
            <a:lvl6pPr marL="1355725" indent="-179388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6pPr>
            <a:lvl7pPr marL="1812925" indent="-179388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7pPr>
            <a:lvl8pPr marL="2270125" indent="-179388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8pPr>
            <a:lvl9pPr marL="2727325" indent="-179388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9pPr>
          </a:lstStyle>
          <a:p>
            <a:pPr algn="r" eaLnBrk="1" hangingPunct="1">
              <a:buFont typeface="Arial" charset="0"/>
              <a:buNone/>
            </a:pPr>
            <a:r>
              <a:rPr lang="de-DE" altLang="de-DE" sz="900" b="1" dirty="0">
                <a:solidFill>
                  <a:srgbClr val="FF9900"/>
                </a:solidFill>
              </a:rPr>
              <a:t>Airbus Amber</a:t>
            </a:r>
            <a:endParaRPr lang="en-GB" altLang="de-DE" sz="9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800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79425" y="1566000"/>
            <a:ext cx="8577263" cy="45173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 October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 Malagoli - Road Map For Space Harness - SPCD 2024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t>‹N°›</a:t>
            </a:fld>
            <a:endParaRPr lang="en-GB"/>
          </a:p>
        </p:txBody>
      </p:sp>
      <p:pic>
        <p:nvPicPr>
          <p:cNvPr id="10" name="Picture 9" descr="Screen Shot 2016-11-11 at 09.55.03.png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2400" y="6444000"/>
            <a:ext cx="1108800" cy="231001"/>
          </a:xfrm>
          <a:prstGeom prst="rect">
            <a:avLst/>
          </a:prstGeom>
        </p:spPr>
      </p:pic>
      <p:sp>
        <p:nvSpPr>
          <p:cNvPr id="12" name="Blue Bar"/>
          <p:cNvSpPr/>
          <p:nvPr/>
        </p:nvSpPr>
        <p:spPr bwMode="gray">
          <a:xfrm>
            <a:off x="9345491" y="0"/>
            <a:ext cx="2846509" cy="6858000"/>
          </a:xfrm>
          <a:prstGeom prst="rect">
            <a:avLst/>
          </a:prstGeom>
          <a:solidFill>
            <a:schemeClr val="tx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algn="ctr" defTabSz="1219170">
              <a:lnSpc>
                <a:spcPct val="80000"/>
              </a:lnSpc>
              <a:spcBef>
                <a:spcPct val="50000"/>
              </a:spcBef>
            </a:pPr>
            <a:endParaRPr lang="en-US" sz="1867" dirty="0" err="1">
              <a:solidFill>
                <a:srgbClr val="FFFFF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 bwMode="white">
          <a:xfrm>
            <a:off x="9630834" y="2417713"/>
            <a:ext cx="2561166" cy="29114"/>
            <a:chOff x="9639300" y="2417713"/>
            <a:chExt cx="2561166" cy="29114"/>
          </a:xfrm>
        </p:grpSpPr>
        <p:cxnSp>
          <p:nvCxnSpPr>
            <p:cNvPr id="15" name="Straight Connector 14"/>
            <p:cNvCxnSpPr/>
            <p:nvPr/>
          </p:nvCxnSpPr>
          <p:spPr bwMode="white">
            <a:xfrm>
              <a:off x="9639300" y="2417713"/>
              <a:ext cx="2561166" cy="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white">
            <a:xfrm>
              <a:off x="9639300" y="2446826"/>
              <a:ext cx="1291166" cy="1"/>
            </a:xfrm>
            <a:prstGeom prst="line">
              <a:avLst/>
            </a:prstGeom>
            <a:solidFill>
              <a:schemeClr val="bg1"/>
            </a:solidFill>
            <a:ln w="762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8800" y="655200"/>
            <a:ext cx="8582400" cy="900113"/>
          </a:xfrm>
        </p:spPr>
        <p:txBody>
          <a:bodyPr anchor="t"/>
          <a:lstStyle>
            <a:lvl1pPr marL="0" indent="0">
              <a:lnSpc>
                <a:spcPct val="110000"/>
              </a:lnSpc>
              <a:buNone/>
              <a:defRPr sz="2500">
                <a:solidFill>
                  <a:schemeClr val="tx2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header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9630834" y="2764843"/>
            <a:ext cx="2301899" cy="826953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800"/>
              </a:spcAft>
              <a:buNone/>
              <a:defRPr sz="2100" baseline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1200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Up to two lines of optional text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9630834" y="4834442"/>
            <a:ext cx="2301899" cy="1151174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173038" indent="-171450">
              <a:lnSpc>
                <a:spcPct val="90000"/>
              </a:lnSpc>
              <a:buFont typeface="Arial" panose="020B0604020202020204" pitchFamily="34" charset="0"/>
              <a:buChar char="–"/>
              <a:defRPr sz="1200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Optional footer here</a:t>
            </a:r>
            <a:endParaRPr lang="en-GB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9630834" y="3656258"/>
            <a:ext cx="2301899" cy="1113722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173038" indent="-171450">
              <a:lnSpc>
                <a:spcPct val="90000"/>
              </a:lnSpc>
              <a:buFont typeface="Arial" panose="020B0604020202020204" pitchFamily="34" charset="0"/>
              <a:buChar char="–"/>
              <a:defRPr sz="1200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This section can be used for copy text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9630835" y="655200"/>
            <a:ext cx="2311200" cy="1594800"/>
          </a:xfrm>
        </p:spPr>
        <p:txBody>
          <a:bodyPr anchor="b"/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message up to 36pt</a:t>
            </a:r>
            <a:endParaRPr lang="en-GB" dirty="0"/>
          </a:p>
        </p:txBody>
      </p:sp>
      <p:cxnSp>
        <p:nvCxnSpPr>
          <p:cNvPr id="18" name="Straight Connector 17"/>
          <p:cNvCxnSpPr/>
          <p:nvPr/>
        </p:nvCxnSpPr>
        <p:spPr bwMode="gray">
          <a:xfrm>
            <a:off x="9345491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>
            <a:grpSpLocks noChangeAspect="1"/>
          </p:cNvGrpSpPr>
          <p:nvPr/>
        </p:nvGrpSpPr>
        <p:grpSpPr bwMode="black">
          <a:xfrm>
            <a:off x="10851344" y="6463466"/>
            <a:ext cx="1080000" cy="199940"/>
            <a:chOff x="830300" y="1716088"/>
            <a:chExt cx="10058401" cy="1862137"/>
          </a:xfrm>
          <a:solidFill>
            <a:schemeClr val="bg1"/>
          </a:solidFill>
        </p:grpSpPr>
        <p:sp>
          <p:nvSpPr>
            <p:cNvPr id="22" name="Freeform 5"/>
            <p:cNvSpPr>
              <a:spLocks/>
            </p:cNvSpPr>
            <p:nvPr/>
          </p:nvSpPr>
          <p:spPr bwMode="black">
            <a:xfrm>
              <a:off x="3857663" y="1749425"/>
              <a:ext cx="1604963" cy="1789112"/>
            </a:xfrm>
            <a:custGeom>
              <a:avLst/>
              <a:gdLst>
                <a:gd name="T0" fmla="*/ 247 w 247"/>
                <a:gd name="T1" fmla="*/ 93 h 275"/>
                <a:gd name="T2" fmla="*/ 142 w 247"/>
                <a:gd name="T3" fmla="*/ 0 h 275"/>
                <a:gd name="T4" fmla="*/ 0 w 247"/>
                <a:gd name="T5" fmla="*/ 0 h 275"/>
                <a:gd name="T6" fmla="*/ 0 w 247"/>
                <a:gd name="T7" fmla="*/ 275 h 275"/>
                <a:gd name="T8" fmla="*/ 67 w 247"/>
                <a:gd name="T9" fmla="*/ 275 h 275"/>
                <a:gd name="T10" fmla="*/ 67 w 247"/>
                <a:gd name="T11" fmla="*/ 60 h 275"/>
                <a:gd name="T12" fmla="*/ 143 w 247"/>
                <a:gd name="T13" fmla="*/ 60 h 275"/>
                <a:gd name="T14" fmla="*/ 181 w 247"/>
                <a:gd name="T15" fmla="*/ 94 h 275"/>
                <a:gd name="T16" fmla="*/ 142 w 247"/>
                <a:gd name="T17" fmla="*/ 128 h 275"/>
                <a:gd name="T18" fmla="*/ 77 w 247"/>
                <a:gd name="T19" fmla="*/ 128 h 275"/>
                <a:gd name="T20" fmla="*/ 169 w 247"/>
                <a:gd name="T21" fmla="*/ 275 h 275"/>
                <a:gd name="T22" fmla="*/ 246 w 247"/>
                <a:gd name="T23" fmla="*/ 275 h 275"/>
                <a:gd name="T24" fmla="*/ 183 w 247"/>
                <a:gd name="T25" fmla="*/ 177 h 275"/>
                <a:gd name="T26" fmla="*/ 247 w 247"/>
                <a:gd name="T27" fmla="*/ 9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75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Rectangle 6"/>
            <p:cNvSpPr>
              <a:spLocks noChangeArrowheads="1"/>
            </p:cNvSpPr>
            <p:nvPr/>
          </p:nvSpPr>
          <p:spPr bwMode="black">
            <a:xfrm>
              <a:off x="3130588" y="1749425"/>
              <a:ext cx="434975" cy="1789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black">
            <a:xfrm>
              <a:off x="830300" y="1749425"/>
              <a:ext cx="2203450" cy="1789112"/>
            </a:xfrm>
            <a:custGeom>
              <a:avLst/>
              <a:gdLst>
                <a:gd name="T0" fmla="*/ 573 w 1388"/>
                <a:gd name="T1" fmla="*/ 0 h 1127"/>
                <a:gd name="T2" fmla="*/ 0 w 1388"/>
                <a:gd name="T3" fmla="*/ 1127 h 1127"/>
                <a:gd name="T4" fmla="*/ 307 w 1388"/>
                <a:gd name="T5" fmla="*/ 1127 h 1127"/>
                <a:gd name="T6" fmla="*/ 401 w 1388"/>
                <a:gd name="T7" fmla="*/ 939 h 1127"/>
                <a:gd name="T8" fmla="*/ 864 w 1388"/>
                <a:gd name="T9" fmla="*/ 939 h 1127"/>
                <a:gd name="T10" fmla="*/ 749 w 1388"/>
                <a:gd name="T11" fmla="*/ 705 h 1127"/>
                <a:gd name="T12" fmla="*/ 516 w 1388"/>
                <a:gd name="T13" fmla="*/ 705 h 1127"/>
                <a:gd name="T14" fmla="*/ 688 w 1388"/>
                <a:gd name="T15" fmla="*/ 356 h 1127"/>
                <a:gd name="T16" fmla="*/ 692 w 1388"/>
                <a:gd name="T17" fmla="*/ 356 h 1127"/>
                <a:gd name="T18" fmla="*/ 1072 w 1388"/>
                <a:gd name="T19" fmla="*/ 1127 h 1127"/>
                <a:gd name="T20" fmla="*/ 1388 w 1388"/>
                <a:gd name="T21" fmla="*/ 1127 h 1127"/>
                <a:gd name="T22" fmla="*/ 815 w 1388"/>
                <a:gd name="T23" fmla="*/ 0 h 1127"/>
                <a:gd name="T24" fmla="*/ 573 w 1388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8" h="1127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black">
            <a:xfrm>
              <a:off x="5670588" y="1749425"/>
              <a:ext cx="1670050" cy="1789112"/>
            </a:xfrm>
            <a:custGeom>
              <a:avLst/>
              <a:gdLst>
                <a:gd name="T0" fmla="*/ 213 w 257"/>
                <a:gd name="T1" fmla="*/ 133 h 275"/>
                <a:gd name="T2" fmla="*/ 245 w 257"/>
                <a:gd name="T3" fmla="*/ 75 h 275"/>
                <a:gd name="T4" fmla="*/ 157 w 257"/>
                <a:gd name="T5" fmla="*/ 0 h 275"/>
                <a:gd name="T6" fmla="*/ 0 w 257"/>
                <a:gd name="T7" fmla="*/ 0 h 275"/>
                <a:gd name="T8" fmla="*/ 0 w 257"/>
                <a:gd name="T9" fmla="*/ 275 h 275"/>
                <a:gd name="T10" fmla="*/ 163 w 257"/>
                <a:gd name="T11" fmla="*/ 275 h 275"/>
                <a:gd name="T12" fmla="*/ 257 w 257"/>
                <a:gd name="T13" fmla="*/ 198 h 275"/>
                <a:gd name="T14" fmla="*/ 213 w 257"/>
                <a:gd name="T15" fmla="*/ 133 h 275"/>
                <a:gd name="T16" fmla="*/ 67 w 257"/>
                <a:gd name="T17" fmla="*/ 59 h 275"/>
                <a:gd name="T18" fmla="*/ 157 w 257"/>
                <a:gd name="T19" fmla="*/ 59 h 275"/>
                <a:gd name="T20" fmla="*/ 180 w 257"/>
                <a:gd name="T21" fmla="*/ 83 h 275"/>
                <a:gd name="T22" fmla="*/ 156 w 257"/>
                <a:gd name="T23" fmla="*/ 107 h 275"/>
                <a:gd name="T24" fmla="*/ 67 w 257"/>
                <a:gd name="T25" fmla="*/ 107 h 275"/>
                <a:gd name="T26" fmla="*/ 67 w 257"/>
                <a:gd name="T27" fmla="*/ 59 h 275"/>
                <a:gd name="T28" fmla="*/ 158 w 257"/>
                <a:gd name="T29" fmla="*/ 218 h 275"/>
                <a:gd name="T30" fmla="*/ 67 w 257"/>
                <a:gd name="T31" fmla="*/ 218 h 275"/>
                <a:gd name="T32" fmla="*/ 67 w 257"/>
                <a:gd name="T33" fmla="*/ 162 h 275"/>
                <a:gd name="T34" fmla="*/ 158 w 257"/>
                <a:gd name="T35" fmla="*/ 162 h 275"/>
                <a:gd name="T36" fmla="*/ 187 w 257"/>
                <a:gd name="T37" fmla="*/ 189 h 275"/>
                <a:gd name="T38" fmla="*/ 158 w 257"/>
                <a:gd name="T39" fmla="*/ 21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275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black">
            <a:xfrm>
              <a:off x="7529550" y="1749425"/>
              <a:ext cx="1630363" cy="1828800"/>
            </a:xfrm>
            <a:custGeom>
              <a:avLst/>
              <a:gdLst>
                <a:gd name="T0" fmla="*/ 182 w 251"/>
                <a:gd name="T1" fmla="*/ 154 h 281"/>
                <a:gd name="T2" fmla="*/ 125 w 251"/>
                <a:gd name="T3" fmla="*/ 219 h 281"/>
                <a:gd name="T4" fmla="*/ 68 w 251"/>
                <a:gd name="T5" fmla="*/ 154 h 281"/>
                <a:gd name="T6" fmla="*/ 68 w 251"/>
                <a:gd name="T7" fmla="*/ 0 h 281"/>
                <a:gd name="T8" fmla="*/ 0 w 251"/>
                <a:gd name="T9" fmla="*/ 0 h 281"/>
                <a:gd name="T10" fmla="*/ 0 w 251"/>
                <a:gd name="T11" fmla="*/ 149 h 281"/>
                <a:gd name="T12" fmla="*/ 125 w 251"/>
                <a:gd name="T13" fmla="*/ 281 h 281"/>
                <a:gd name="T14" fmla="*/ 251 w 251"/>
                <a:gd name="T15" fmla="*/ 149 h 281"/>
                <a:gd name="T16" fmla="*/ 251 w 251"/>
                <a:gd name="T17" fmla="*/ 0 h 281"/>
                <a:gd name="T18" fmla="*/ 182 w 251"/>
                <a:gd name="T19" fmla="*/ 0 h 281"/>
                <a:gd name="T20" fmla="*/ 182 w 251"/>
                <a:gd name="T21" fmla="*/ 15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28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black">
            <a:xfrm>
              <a:off x="9309138" y="1716088"/>
              <a:ext cx="1579563" cy="1862137"/>
            </a:xfrm>
            <a:custGeom>
              <a:avLst/>
              <a:gdLst>
                <a:gd name="T0" fmla="*/ 156 w 243"/>
                <a:gd name="T1" fmla="*/ 115 h 286"/>
                <a:gd name="T2" fmla="*/ 78 w 243"/>
                <a:gd name="T3" fmla="*/ 80 h 286"/>
                <a:gd name="T4" fmla="*/ 121 w 243"/>
                <a:gd name="T5" fmla="*/ 59 h 286"/>
                <a:gd name="T6" fmla="*/ 216 w 243"/>
                <a:gd name="T7" fmla="*/ 81 h 286"/>
                <a:gd name="T8" fmla="*/ 237 w 243"/>
                <a:gd name="T9" fmla="*/ 25 h 286"/>
                <a:gd name="T10" fmla="*/ 122 w 243"/>
                <a:gd name="T11" fmla="*/ 0 h 286"/>
                <a:gd name="T12" fmla="*/ 11 w 243"/>
                <a:gd name="T13" fmla="*/ 82 h 286"/>
                <a:gd name="T14" fmla="*/ 109 w 243"/>
                <a:gd name="T15" fmla="*/ 168 h 286"/>
                <a:gd name="T16" fmla="*/ 174 w 243"/>
                <a:gd name="T17" fmla="*/ 202 h 286"/>
                <a:gd name="T18" fmla="*/ 130 w 243"/>
                <a:gd name="T19" fmla="*/ 226 h 286"/>
                <a:gd name="T20" fmla="*/ 20 w 243"/>
                <a:gd name="T21" fmla="*/ 199 h 286"/>
                <a:gd name="T22" fmla="*/ 0 w 243"/>
                <a:gd name="T23" fmla="*/ 257 h 286"/>
                <a:gd name="T24" fmla="*/ 132 w 243"/>
                <a:gd name="T25" fmla="*/ 286 h 286"/>
                <a:gd name="T26" fmla="*/ 243 w 243"/>
                <a:gd name="T27" fmla="*/ 200 h 286"/>
                <a:gd name="T28" fmla="*/ 156 w 243"/>
                <a:gd name="T29" fmla="*/ 11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286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9" name="Textplatzhalter 9">
            <a:extLst>
              <a:ext uri="{FF2B5EF4-FFF2-40B4-BE49-F238E27FC236}">
                <a16:creationId xmlns:a16="http://schemas.microsoft.com/office/drawing/2014/main" id="{F9C86535-DA3B-DA44-9CA6-F53ED766BFF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04550" y="341313"/>
            <a:ext cx="92075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3000"/>
              </a:lnSpc>
              <a:buFont typeface="Arial" charset="0"/>
              <a:buChar char="•"/>
              <a:defRPr sz="1500">
                <a:solidFill>
                  <a:srgbClr val="595959"/>
                </a:solidFill>
                <a:latin typeface="Arial" charset="0"/>
              </a:defRPr>
            </a:lvl1pPr>
            <a:lvl2pPr marL="358775" indent="-179388">
              <a:lnSpc>
                <a:spcPct val="113000"/>
              </a:lnSpc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2pPr>
            <a:lvl3pPr marL="539750" indent="-179388">
              <a:lnSpc>
                <a:spcPct val="113000"/>
              </a:lnSpc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3pPr>
            <a:lvl4pPr marL="719138" indent="-179388">
              <a:lnSpc>
                <a:spcPct val="113000"/>
              </a:lnSpc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4pPr>
            <a:lvl5pPr marL="898525" indent="-179388">
              <a:lnSpc>
                <a:spcPct val="113000"/>
              </a:lnSpc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5pPr>
            <a:lvl6pPr marL="1355725" indent="-179388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6pPr>
            <a:lvl7pPr marL="1812925" indent="-179388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7pPr>
            <a:lvl8pPr marL="2270125" indent="-179388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8pPr>
            <a:lvl9pPr marL="2727325" indent="-179388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9pPr>
          </a:lstStyle>
          <a:p>
            <a:pPr algn="r" eaLnBrk="1" hangingPunct="1">
              <a:buFont typeface="Arial" charset="0"/>
              <a:buNone/>
            </a:pPr>
            <a:r>
              <a:rPr lang="de-DE" altLang="de-DE" sz="900" b="1" dirty="0">
                <a:solidFill>
                  <a:srgbClr val="FF9900"/>
                </a:solidFill>
              </a:rPr>
              <a:t>Airbus Amber</a:t>
            </a:r>
            <a:endParaRPr lang="en-GB" altLang="de-DE" sz="9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266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and wide sidebar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9" hasCustomPrompt="1"/>
          </p:nvPr>
        </p:nvSpPr>
        <p:spPr bwMode="gray">
          <a:xfrm>
            <a:off x="0" y="0"/>
            <a:ext cx="65405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 October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 Malagoli - Road Map For Space Harness - SPCD 2024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t>‹N°›</a:t>
            </a:fld>
            <a:endParaRPr lang="en-GB"/>
          </a:p>
        </p:txBody>
      </p:sp>
      <p:pic>
        <p:nvPicPr>
          <p:cNvPr id="10" name="Picture 9" descr="Screen Shot 2016-11-11 at 09.55.03.png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2400" y="6444000"/>
            <a:ext cx="1108800" cy="231001"/>
          </a:xfrm>
          <a:prstGeom prst="rect">
            <a:avLst/>
          </a:prstGeom>
        </p:spPr>
      </p:pic>
      <p:sp>
        <p:nvSpPr>
          <p:cNvPr id="12" name="Blue Bar"/>
          <p:cNvSpPr/>
          <p:nvPr/>
        </p:nvSpPr>
        <p:spPr bwMode="gray">
          <a:xfrm>
            <a:off x="6540501" y="0"/>
            <a:ext cx="5651499" cy="6858000"/>
          </a:xfrm>
          <a:prstGeom prst="rect">
            <a:avLst/>
          </a:prstGeom>
          <a:solidFill>
            <a:schemeClr val="tx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algn="ctr" defTabSz="1219170">
              <a:lnSpc>
                <a:spcPct val="80000"/>
              </a:lnSpc>
              <a:spcBef>
                <a:spcPct val="50000"/>
              </a:spcBef>
            </a:pPr>
            <a:endParaRPr lang="en-US" sz="1867" dirty="0" err="1">
              <a:solidFill>
                <a:srgbClr val="FFFFF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 bwMode="white">
          <a:xfrm>
            <a:off x="6825844" y="2417713"/>
            <a:ext cx="5366156" cy="29114"/>
            <a:chOff x="9639300" y="2417713"/>
            <a:chExt cx="5366156" cy="29114"/>
          </a:xfrm>
        </p:grpSpPr>
        <p:cxnSp>
          <p:nvCxnSpPr>
            <p:cNvPr id="15" name="Straight Connector 14"/>
            <p:cNvCxnSpPr/>
            <p:nvPr/>
          </p:nvCxnSpPr>
          <p:spPr bwMode="white">
            <a:xfrm>
              <a:off x="9639300" y="2417713"/>
              <a:ext cx="5366156" cy="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white">
            <a:xfrm>
              <a:off x="9639300" y="2446826"/>
              <a:ext cx="1291166" cy="1"/>
            </a:xfrm>
            <a:prstGeom prst="line">
              <a:avLst/>
            </a:prstGeom>
            <a:solidFill>
              <a:schemeClr val="bg1"/>
            </a:solidFill>
            <a:ln w="762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6825844" y="2764843"/>
            <a:ext cx="5090277" cy="826953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800"/>
              </a:spcAft>
              <a:buNone/>
              <a:defRPr sz="2100" baseline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1200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Up to two lines of optional text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6825844" y="4834442"/>
            <a:ext cx="5090278" cy="1151174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173038" indent="-171450">
              <a:lnSpc>
                <a:spcPct val="90000"/>
              </a:lnSpc>
              <a:buFont typeface="Arial" panose="020B0604020202020204" pitchFamily="34" charset="0"/>
              <a:buChar char="–"/>
              <a:defRPr sz="1200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Optional footer here</a:t>
            </a:r>
            <a:endParaRPr lang="en-GB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6825844" y="3656258"/>
            <a:ext cx="5090278" cy="1113722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173038" indent="-171450">
              <a:lnSpc>
                <a:spcPct val="90000"/>
              </a:lnSpc>
              <a:buFont typeface="Arial" panose="020B0604020202020204" pitchFamily="34" charset="0"/>
              <a:buChar char="–"/>
              <a:defRPr sz="1200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This section can be used for copy text</a:t>
            </a:r>
            <a:endParaRPr lang="en-GB" dirty="0"/>
          </a:p>
        </p:txBody>
      </p:sp>
      <p:cxnSp>
        <p:nvCxnSpPr>
          <p:cNvPr id="17" name="Straight Connector 16"/>
          <p:cNvCxnSpPr/>
          <p:nvPr/>
        </p:nvCxnSpPr>
        <p:spPr bwMode="gray">
          <a:xfrm>
            <a:off x="6538791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>
            <a:grpSpLocks noChangeAspect="1"/>
          </p:cNvGrpSpPr>
          <p:nvPr/>
        </p:nvGrpSpPr>
        <p:grpSpPr bwMode="black">
          <a:xfrm>
            <a:off x="10851344" y="6463466"/>
            <a:ext cx="1080000" cy="199940"/>
            <a:chOff x="830300" y="1716088"/>
            <a:chExt cx="10058401" cy="1862137"/>
          </a:xfrm>
          <a:solidFill>
            <a:schemeClr val="bg1"/>
          </a:solidFill>
        </p:grpSpPr>
        <p:sp>
          <p:nvSpPr>
            <p:cNvPr id="19" name="Freeform 5"/>
            <p:cNvSpPr>
              <a:spLocks/>
            </p:cNvSpPr>
            <p:nvPr/>
          </p:nvSpPr>
          <p:spPr bwMode="black">
            <a:xfrm>
              <a:off x="3857663" y="1749425"/>
              <a:ext cx="1604963" cy="1789112"/>
            </a:xfrm>
            <a:custGeom>
              <a:avLst/>
              <a:gdLst>
                <a:gd name="T0" fmla="*/ 247 w 247"/>
                <a:gd name="T1" fmla="*/ 93 h 275"/>
                <a:gd name="T2" fmla="*/ 142 w 247"/>
                <a:gd name="T3" fmla="*/ 0 h 275"/>
                <a:gd name="T4" fmla="*/ 0 w 247"/>
                <a:gd name="T5" fmla="*/ 0 h 275"/>
                <a:gd name="T6" fmla="*/ 0 w 247"/>
                <a:gd name="T7" fmla="*/ 275 h 275"/>
                <a:gd name="T8" fmla="*/ 67 w 247"/>
                <a:gd name="T9" fmla="*/ 275 h 275"/>
                <a:gd name="T10" fmla="*/ 67 w 247"/>
                <a:gd name="T11" fmla="*/ 60 h 275"/>
                <a:gd name="T12" fmla="*/ 143 w 247"/>
                <a:gd name="T13" fmla="*/ 60 h 275"/>
                <a:gd name="T14" fmla="*/ 181 w 247"/>
                <a:gd name="T15" fmla="*/ 94 h 275"/>
                <a:gd name="T16" fmla="*/ 142 w 247"/>
                <a:gd name="T17" fmla="*/ 128 h 275"/>
                <a:gd name="T18" fmla="*/ 77 w 247"/>
                <a:gd name="T19" fmla="*/ 128 h 275"/>
                <a:gd name="T20" fmla="*/ 169 w 247"/>
                <a:gd name="T21" fmla="*/ 275 h 275"/>
                <a:gd name="T22" fmla="*/ 246 w 247"/>
                <a:gd name="T23" fmla="*/ 275 h 275"/>
                <a:gd name="T24" fmla="*/ 183 w 247"/>
                <a:gd name="T25" fmla="*/ 177 h 275"/>
                <a:gd name="T26" fmla="*/ 247 w 247"/>
                <a:gd name="T27" fmla="*/ 9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75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6"/>
            <p:cNvSpPr>
              <a:spLocks noChangeArrowheads="1"/>
            </p:cNvSpPr>
            <p:nvPr/>
          </p:nvSpPr>
          <p:spPr bwMode="black">
            <a:xfrm>
              <a:off x="3130588" y="1749425"/>
              <a:ext cx="434975" cy="1789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black">
            <a:xfrm>
              <a:off x="830300" y="1749425"/>
              <a:ext cx="2203450" cy="1789112"/>
            </a:xfrm>
            <a:custGeom>
              <a:avLst/>
              <a:gdLst>
                <a:gd name="T0" fmla="*/ 573 w 1388"/>
                <a:gd name="T1" fmla="*/ 0 h 1127"/>
                <a:gd name="T2" fmla="*/ 0 w 1388"/>
                <a:gd name="T3" fmla="*/ 1127 h 1127"/>
                <a:gd name="T4" fmla="*/ 307 w 1388"/>
                <a:gd name="T5" fmla="*/ 1127 h 1127"/>
                <a:gd name="T6" fmla="*/ 401 w 1388"/>
                <a:gd name="T7" fmla="*/ 939 h 1127"/>
                <a:gd name="T8" fmla="*/ 864 w 1388"/>
                <a:gd name="T9" fmla="*/ 939 h 1127"/>
                <a:gd name="T10" fmla="*/ 749 w 1388"/>
                <a:gd name="T11" fmla="*/ 705 h 1127"/>
                <a:gd name="T12" fmla="*/ 516 w 1388"/>
                <a:gd name="T13" fmla="*/ 705 h 1127"/>
                <a:gd name="T14" fmla="*/ 688 w 1388"/>
                <a:gd name="T15" fmla="*/ 356 h 1127"/>
                <a:gd name="T16" fmla="*/ 692 w 1388"/>
                <a:gd name="T17" fmla="*/ 356 h 1127"/>
                <a:gd name="T18" fmla="*/ 1072 w 1388"/>
                <a:gd name="T19" fmla="*/ 1127 h 1127"/>
                <a:gd name="T20" fmla="*/ 1388 w 1388"/>
                <a:gd name="T21" fmla="*/ 1127 h 1127"/>
                <a:gd name="T22" fmla="*/ 815 w 1388"/>
                <a:gd name="T23" fmla="*/ 0 h 1127"/>
                <a:gd name="T24" fmla="*/ 573 w 1388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8" h="1127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8"/>
            <p:cNvSpPr>
              <a:spLocks noEditPoints="1"/>
            </p:cNvSpPr>
            <p:nvPr/>
          </p:nvSpPr>
          <p:spPr bwMode="black">
            <a:xfrm>
              <a:off x="5670588" y="1749425"/>
              <a:ext cx="1670050" cy="1789112"/>
            </a:xfrm>
            <a:custGeom>
              <a:avLst/>
              <a:gdLst>
                <a:gd name="T0" fmla="*/ 213 w 257"/>
                <a:gd name="T1" fmla="*/ 133 h 275"/>
                <a:gd name="T2" fmla="*/ 245 w 257"/>
                <a:gd name="T3" fmla="*/ 75 h 275"/>
                <a:gd name="T4" fmla="*/ 157 w 257"/>
                <a:gd name="T5" fmla="*/ 0 h 275"/>
                <a:gd name="T6" fmla="*/ 0 w 257"/>
                <a:gd name="T7" fmla="*/ 0 h 275"/>
                <a:gd name="T8" fmla="*/ 0 w 257"/>
                <a:gd name="T9" fmla="*/ 275 h 275"/>
                <a:gd name="T10" fmla="*/ 163 w 257"/>
                <a:gd name="T11" fmla="*/ 275 h 275"/>
                <a:gd name="T12" fmla="*/ 257 w 257"/>
                <a:gd name="T13" fmla="*/ 198 h 275"/>
                <a:gd name="T14" fmla="*/ 213 w 257"/>
                <a:gd name="T15" fmla="*/ 133 h 275"/>
                <a:gd name="T16" fmla="*/ 67 w 257"/>
                <a:gd name="T17" fmla="*/ 59 h 275"/>
                <a:gd name="T18" fmla="*/ 157 w 257"/>
                <a:gd name="T19" fmla="*/ 59 h 275"/>
                <a:gd name="T20" fmla="*/ 180 w 257"/>
                <a:gd name="T21" fmla="*/ 83 h 275"/>
                <a:gd name="T22" fmla="*/ 156 w 257"/>
                <a:gd name="T23" fmla="*/ 107 h 275"/>
                <a:gd name="T24" fmla="*/ 67 w 257"/>
                <a:gd name="T25" fmla="*/ 107 h 275"/>
                <a:gd name="T26" fmla="*/ 67 w 257"/>
                <a:gd name="T27" fmla="*/ 59 h 275"/>
                <a:gd name="T28" fmla="*/ 158 w 257"/>
                <a:gd name="T29" fmla="*/ 218 h 275"/>
                <a:gd name="T30" fmla="*/ 67 w 257"/>
                <a:gd name="T31" fmla="*/ 218 h 275"/>
                <a:gd name="T32" fmla="*/ 67 w 257"/>
                <a:gd name="T33" fmla="*/ 162 h 275"/>
                <a:gd name="T34" fmla="*/ 158 w 257"/>
                <a:gd name="T35" fmla="*/ 162 h 275"/>
                <a:gd name="T36" fmla="*/ 187 w 257"/>
                <a:gd name="T37" fmla="*/ 189 h 275"/>
                <a:gd name="T38" fmla="*/ 158 w 257"/>
                <a:gd name="T39" fmla="*/ 21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275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black">
            <a:xfrm>
              <a:off x="7529550" y="1749425"/>
              <a:ext cx="1630363" cy="1828800"/>
            </a:xfrm>
            <a:custGeom>
              <a:avLst/>
              <a:gdLst>
                <a:gd name="T0" fmla="*/ 182 w 251"/>
                <a:gd name="T1" fmla="*/ 154 h 281"/>
                <a:gd name="T2" fmla="*/ 125 w 251"/>
                <a:gd name="T3" fmla="*/ 219 h 281"/>
                <a:gd name="T4" fmla="*/ 68 w 251"/>
                <a:gd name="T5" fmla="*/ 154 h 281"/>
                <a:gd name="T6" fmla="*/ 68 w 251"/>
                <a:gd name="T7" fmla="*/ 0 h 281"/>
                <a:gd name="T8" fmla="*/ 0 w 251"/>
                <a:gd name="T9" fmla="*/ 0 h 281"/>
                <a:gd name="T10" fmla="*/ 0 w 251"/>
                <a:gd name="T11" fmla="*/ 149 h 281"/>
                <a:gd name="T12" fmla="*/ 125 w 251"/>
                <a:gd name="T13" fmla="*/ 281 h 281"/>
                <a:gd name="T14" fmla="*/ 251 w 251"/>
                <a:gd name="T15" fmla="*/ 149 h 281"/>
                <a:gd name="T16" fmla="*/ 251 w 251"/>
                <a:gd name="T17" fmla="*/ 0 h 281"/>
                <a:gd name="T18" fmla="*/ 182 w 251"/>
                <a:gd name="T19" fmla="*/ 0 h 281"/>
                <a:gd name="T20" fmla="*/ 182 w 251"/>
                <a:gd name="T21" fmla="*/ 15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28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black">
            <a:xfrm>
              <a:off x="9309138" y="1716088"/>
              <a:ext cx="1579563" cy="1862137"/>
            </a:xfrm>
            <a:custGeom>
              <a:avLst/>
              <a:gdLst>
                <a:gd name="T0" fmla="*/ 156 w 243"/>
                <a:gd name="T1" fmla="*/ 115 h 286"/>
                <a:gd name="T2" fmla="*/ 78 w 243"/>
                <a:gd name="T3" fmla="*/ 80 h 286"/>
                <a:gd name="T4" fmla="*/ 121 w 243"/>
                <a:gd name="T5" fmla="*/ 59 h 286"/>
                <a:gd name="T6" fmla="*/ 216 w 243"/>
                <a:gd name="T7" fmla="*/ 81 h 286"/>
                <a:gd name="T8" fmla="*/ 237 w 243"/>
                <a:gd name="T9" fmla="*/ 25 h 286"/>
                <a:gd name="T10" fmla="*/ 122 w 243"/>
                <a:gd name="T11" fmla="*/ 0 h 286"/>
                <a:gd name="T12" fmla="*/ 11 w 243"/>
                <a:gd name="T13" fmla="*/ 82 h 286"/>
                <a:gd name="T14" fmla="*/ 109 w 243"/>
                <a:gd name="T15" fmla="*/ 168 h 286"/>
                <a:gd name="T16" fmla="*/ 174 w 243"/>
                <a:gd name="T17" fmla="*/ 202 h 286"/>
                <a:gd name="T18" fmla="*/ 130 w 243"/>
                <a:gd name="T19" fmla="*/ 226 h 286"/>
                <a:gd name="T20" fmla="*/ 20 w 243"/>
                <a:gd name="T21" fmla="*/ 199 h 286"/>
                <a:gd name="T22" fmla="*/ 0 w 243"/>
                <a:gd name="T23" fmla="*/ 257 h 286"/>
                <a:gd name="T24" fmla="*/ 132 w 243"/>
                <a:gd name="T25" fmla="*/ 286 h 286"/>
                <a:gd name="T26" fmla="*/ 243 w 243"/>
                <a:gd name="T27" fmla="*/ 200 h 286"/>
                <a:gd name="T28" fmla="*/ 156 w 243"/>
                <a:gd name="T29" fmla="*/ 11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286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825844" y="654847"/>
            <a:ext cx="5090277" cy="1584000"/>
          </a:xfrm>
        </p:spPr>
        <p:txBody>
          <a:bodyPr anchor="b"/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message up to 36pt</a:t>
            </a:r>
            <a:endParaRPr lang="en-GB" dirty="0"/>
          </a:p>
        </p:txBody>
      </p:sp>
      <p:sp>
        <p:nvSpPr>
          <p:cNvPr id="28" name="Bildplatzhalter 125">
            <a:extLst>
              <a:ext uri="{FF2B5EF4-FFF2-40B4-BE49-F238E27FC236}">
                <a16:creationId xmlns:a16="http://schemas.microsoft.com/office/drawing/2014/main" id="{7798623F-9161-764B-B93F-F4AA4B86388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78800" y="379405"/>
            <a:ext cx="1227600" cy="82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9" name="Textplatzhalter 9">
            <a:extLst>
              <a:ext uri="{FF2B5EF4-FFF2-40B4-BE49-F238E27FC236}">
                <a16:creationId xmlns:a16="http://schemas.microsoft.com/office/drawing/2014/main" id="{28C6E3DA-DF61-0845-AE6F-FE47B5C27B3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04550" y="341313"/>
            <a:ext cx="92075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3000"/>
              </a:lnSpc>
              <a:buFont typeface="Arial" charset="0"/>
              <a:buChar char="•"/>
              <a:defRPr sz="1500">
                <a:solidFill>
                  <a:srgbClr val="595959"/>
                </a:solidFill>
                <a:latin typeface="Arial" charset="0"/>
              </a:defRPr>
            </a:lvl1pPr>
            <a:lvl2pPr marL="358775" indent="-179388">
              <a:lnSpc>
                <a:spcPct val="113000"/>
              </a:lnSpc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2pPr>
            <a:lvl3pPr marL="539750" indent="-179388">
              <a:lnSpc>
                <a:spcPct val="113000"/>
              </a:lnSpc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3pPr>
            <a:lvl4pPr marL="719138" indent="-179388">
              <a:lnSpc>
                <a:spcPct val="113000"/>
              </a:lnSpc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4pPr>
            <a:lvl5pPr marL="898525" indent="-179388">
              <a:lnSpc>
                <a:spcPct val="113000"/>
              </a:lnSpc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5pPr>
            <a:lvl6pPr marL="1355725" indent="-179388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6pPr>
            <a:lvl7pPr marL="1812925" indent="-179388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7pPr>
            <a:lvl8pPr marL="2270125" indent="-179388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8pPr>
            <a:lvl9pPr marL="2727325" indent="-179388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9pPr>
          </a:lstStyle>
          <a:p>
            <a:pPr algn="r" eaLnBrk="1" hangingPunct="1">
              <a:buFont typeface="Arial" charset="0"/>
              <a:buNone/>
            </a:pPr>
            <a:r>
              <a:rPr lang="de-DE" altLang="de-DE" sz="900" b="1" dirty="0">
                <a:solidFill>
                  <a:srgbClr val="FF9900"/>
                </a:solidFill>
              </a:rPr>
              <a:t>Airbus Amber</a:t>
            </a:r>
            <a:endParaRPr lang="en-GB" altLang="de-DE" sz="9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10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, text and wide side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 October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 Malagoli - Road Map For Space Harness - SPCD 2024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t>‹N°›</a:t>
            </a:fld>
            <a:endParaRPr lang="en-GB"/>
          </a:p>
        </p:txBody>
      </p:sp>
      <p:pic>
        <p:nvPicPr>
          <p:cNvPr id="10" name="Picture 9" descr="Screen Shot 2016-11-11 at 09.55.03.png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2400" y="6444000"/>
            <a:ext cx="1108800" cy="231001"/>
          </a:xfrm>
          <a:prstGeom prst="rect">
            <a:avLst/>
          </a:prstGeom>
        </p:spPr>
      </p:pic>
      <p:sp>
        <p:nvSpPr>
          <p:cNvPr id="12" name="Blue Bar"/>
          <p:cNvSpPr/>
          <p:nvPr/>
        </p:nvSpPr>
        <p:spPr bwMode="gray">
          <a:xfrm>
            <a:off x="6540501" y="0"/>
            <a:ext cx="5651499" cy="6858000"/>
          </a:xfrm>
          <a:prstGeom prst="rect">
            <a:avLst/>
          </a:prstGeom>
          <a:solidFill>
            <a:schemeClr val="tx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algn="ctr" defTabSz="1219170">
              <a:lnSpc>
                <a:spcPct val="80000"/>
              </a:lnSpc>
              <a:spcBef>
                <a:spcPct val="50000"/>
              </a:spcBef>
            </a:pPr>
            <a:endParaRPr lang="en-US" sz="1867" dirty="0" err="1">
              <a:solidFill>
                <a:srgbClr val="FFFFF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 bwMode="white">
          <a:xfrm>
            <a:off x="6825844" y="2417713"/>
            <a:ext cx="5366156" cy="29114"/>
            <a:chOff x="9639300" y="2417713"/>
            <a:chExt cx="5366156" cy="29114"/>
          </a:xfrm>
        </p:grpSpPr>
        <p:cxnSp>
          <p:nvCxnSpPr>
            <p:cNvPr id="15" name="Straight Connector 14"/>
            <p:cNvCxnSpPr/>
            <p:nvPr/>
          </p:nvCxnSpPr>
          <p:spPr bwMode="white">
            <a:xfrm>
              <a:off x="9639300" y="2417713"/>
              <a:ext cx="5366156" cy="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white">
            <a:xfrm>
              <a:off x="9639300" y="2446826"/>
              <a:ext cx="1291166" cy="1"/>
            </a:xfrm>
            <a:prstGeom prst="line">
              <a:avLst/>
            </a:prstGeom>
            <a:solidFill>
              <a:schemeClr val="bg1"/>
            </a:solidFill>
            <a:ln w="762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8800" y="653368"/>
            <a:ext cx="5616000" cy="900000"/>
          </a:xfrm>
        </p:spPr>
        <p:txBody>
          <a:bodyPr anchor="t"/>
          <a:lstStyle>
            <a:lvl1pPr marL="0" indent="0">
              <a:lnSpc>
                <a:spcPct val="110000"/>
              </a:lnSpc>
              <a:buNone/>
              <a:defRPr sz="2500">
                <a:solidFill>
                  <a:schemeClr val="tx2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header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6825844" y="2764843"/>
            <a:ext cx="5090277" cy="826953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800"/>
              </a:spcAft>
              <a:buNone/>
              <a:defRPr sz="2100" baseline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1200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Up to two lines of optional text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6825844" y="4834442"/>
            <a:ext cx="5090278" cy="1151174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173038" indent="-171450">
              <a:lnSpc>
                <a:spcPct val="90000"/>
              </a:lnSpc>
              <a:buFont typeface="Arial" panose="020B0604020202020204" pitchFamily="34" charset="0"/>
              <a:buChar char="–"/>
              <a:defRPr sz="1200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Optional footer here</a:t>
            </a:r>
            <a:endParaRPr lang="en-GB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6825844" y="3656258"/>
            <a:ext cx="5090278" cy="1113722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173038" indent="-171450">
              <a:lnSpc>
                <a:spcPct val="90000"/>
              </a:lnSpc>
              <a:buFont typeface="Arial" panose="020B0604020202020204" pitchFamily="34" charset="0"/>
              <a:buChar char="–"/>
              <a:defRPr sz="1200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This section can be used for copy text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825844" y="653692"/>
            <a:ext cx="5090277" cy="1584000"/>
          </a:xfrm>
        </p:spPr>
        <p:txBody>
          <a:bodyPr anchor="b"/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message up to 36pt</a:t>
            </a:r>
            <a:endParaRPr lang="en-GB" dirty="0"/>
          </a:p>
        </p:txBody>
      </p:sp>
      <p:sp>
        <p:nvSpPr>
          <p:cNvPr id="18" name="Inhaltsplatzhalter 2"/>
          <p:cNvSpPr>
            <a:spLocks noGrp="1"/>
          </p:cNvSpPr>
          <p:nvPr>
            <p:ph idx="1" hasCustomPrompt="1"/>
          </p:nvPr>
        </p:nvSpPr>
        <p:spPr>
          <a:xfrm>
            <a:off x="478800" y="1566001"/>
            <a:ext cx="5616000" cy="42284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479425" y="2060849"/>
            <a:ext cx="5616000" cy="34627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cxnSp>
        <p:nvCxnSpPr>
          <p:cNvPr id="23" name="Straight Connector 22"/>
          <p:cNvCxnSpPr/>
          <p:nvPr/>
        </p:nvCxnSpPr>
        <p:spPr bwMode="gray">
          <a:xfrm>
            <a:off x="6538791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>
            <a:grpSpLocks noChangeAspect="1"/>
          </p:cNvGrpSpPr>
          <p:nvPr/>
        </p:nvGrpSpPr>
        <p:grpSpPr bwMode="black">
          <a:xfrm>
            <a:off x="10851344" y="6463466"/>
            <a:ext cx="1080000" cy="199940"/>
            <a:chOff x="830300" y="1716088"/>
            <a:chExt cx="10058401" cy="1862137"/>
          </a:xfrm>
          <a:solidFill>
            <a:schemeClr val="bg1"/>
          </a:solidFill>
        </p:grpSpPr>
        <p:sp>
          <p:nvSpPr>
            <p:cNvPr id="25" name="Freeform 5"/>
            <p:cNvSpPr>
              <a:spLocks/>
            </p:cNvSpPr>
            <p:nvPr/>
          </p:nvSpPr>
          <p:spPr bwMode="black">
            <a:xfrm>
              <a:off x="3857663" y="1749425"/>
              <a:ext cx="1604963" cy="1789112"/>
            </a:xfrm>
            <a:custGeom>
              <a:avLst/>
              <a:gdLst>
                <a:gd name="T0" fmla="*/ 247 w 247"/>
                <a:gd name="T1" fmla="*/ 93 h 275"/>
                <a:gd name="T2" fmla="*/ 142 w 247"/>
                <a:gd name="T3" fmla="*/ 0 h 275"/>
                <a:gd name="T4" fmla="*/ 0 w 247"/>
                <a:gd name="T5" fmla="*/ 0 h 275"/>
                <a:gd name="T6" fmla="*/ 0 w 247"/>
                <a:gd name="T7" fmla="*/ 275 h 275"/>
                <a:gd name="T8" fmla="*/ 67 w 247"/>
                <a:gd name="T9" fmla="*/ 275 h 275"/>
                <a:gd name="T10" fmla="*/ 67 w 247"/>
                <a:gd name="T11" fmla="*/ 60 h 275"/>
                <a:gd name="T12" fmla="*/ 143 w 247"/>
                <a:gd name="T13" fmla="*/ 60 h 275"/>
                <a:gd name="T14" fmla="*/ 181 w 247"/>
                <a:gd name="T15" fmla="*/ 94 h 275"/>
                <a:gd name="T16" fmla="*/ 142 w 247"/>
                <a:gd name="T17" fmla="*/ 128 h 275"/>
                <a:gd name="T18" fmla="*/ 77 w 247"/>
                <a:gd name="T19" fmla="*/ 128 h 275"/>
                <a:gd name="T20" fmla="*/ 169 w 247"/>
                <a:gd name="T21" fmla="*/ 275 h 275"/>
                <a:gd name="T22" fmla="*/ 246 w 247"/>
                <a:gd name="T23" fmla="*/ 275 h 275"/>
                <a:gd name="T24" fmla="*/ 183 w 247"/>
                <a:gd name="T25" fmla="*/ 177 h 275"/>
                <a:gd name="T26" fmla="*/ 247 w 247"/>
                <a:gd name="T27" fmla="*/ 9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75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Rectangle 6"/>
            <p:cNvSpPr>
              <a:spLocks noChangeArrowheads="1"/>
            </p:cNvSpPr>
            <p:nvPr/>
          </p:nvSpPr>
          <p:spPr bwMode="black">
            <a:xfrm>
              <a:off x="3130588" y="1749425"/>
              <a:ext cx="434975" cy="1789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black">
            <a:xfrm>
              <a:off x="830300" y="1749425"/>
              <a:ext cx="2203450" cy="1789112"/>
            </a:xfrm>
            <a:custGeom>
              <a:avLst/>
              <a:gdLst>
                <a:gd name="T0" fmla="*/ 573 w 1388"/>
                <a:gd name="T1" fmla="*/ 0 h 1127"/>
                <a:gd name="T2" fmla="*/ 0 w 1388"/>
                <a:gd name="T3" fmla="*/ 1127 h 1127"/>
                <a:gd name="T4" fmla="*/ 307 w 1388"/>
                <a:gd name="T5" fmla="*/ 1127 h 1127"/>
                <a:gd name="T6" fmla="*/ 401 w 1388"/>
                <a:gd name="T7" fmla="*/ 939 h 1127"/>
                <a:gd name="T8" fmla="*/ 864 w 1388"/>
                <a:gd name="T9" fmla="*/ 939 h 1127"/>
                <a:gd name="T10" fmla="*/ 749 w 1388"/>
                <a:gd name="T11" fmla="*/ 705 h 1127"/>
                <a:gd name="T12" fmla="*/ 516 w 1388"/>
                <a:gd name="T13" fmla="*/ 705 h 1127"/>
                <a:gd name="T14" fmla="*/ 688 w 1388"/>
                <a:gd name="T15" fmla="*/ 356 h 1127"/>
                <a:gd name="T16" fmla="*/ 692 w 1388"/>
                <a:gd name="T17" fmla="*/ 356 h 1127"/>
                <a:gd name="T18" fmla="*/ 1072 w 1388"/>
                <a:gd name="T19" fmla="*/ 1127 h 1127"/>
                <a:gd name="T20" fmla="*/ 1388 w 1388"/>
                <a:gd name="T21" fmla="*/ 1127 h 1127"/>
                <a:gd name="T22" fmla="*/ 815 w 1388"/>
                <a:gd name="T23" fmla="*/ 0 h 1127"/>
                <a:gd name="T24" fmla="*/ 573 w 1388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8" h="1127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8"/>
            <p:cNvSpPr>
              <a:spLocks noEditPoints="1"/>
            </p:cNvSpPr>
            <p:nvPr/>
          </p:nvSpPr>
          <p:spPr bwMode="black">
            <a:xfrm>
              <a:off x="5670588" y="1749425"/>
              <a:ext cx="1670050" cy="1789112"/>
            </a:xfrm>
            <a:custGeom>
              <a:avLst/>
              <a:gdLst>
                <a:gd name="T0" fmla="*/ 213 w 257"/>
                <a:gd name="T1" fmla="*/ 133 h 275"/>
                <a:gd name="T2" fmla="*/ 245 w 257"/>
                <a:gd name="T3" fmla="*/ 75 h 275"/>
                <a:gd name="T4" fmla="*/ 157 w 257"/>
                <a:gd name="T5" fmla="*/ 0 h 275"/>
                <a:gd name="T6" fmla="*/ 0 w 257"/>
                <a:gd name="T7" fmla="*/ 0 h 275"/>
                <a:gd name="T8" fmla="*/ 0 w 257"/>
                <a:gd name="T9" fmla="*/ 275 h 275"/>
                <a:gd name="T10" fmla="*/ 163 w 257"/>
                <a:gd name="T11" fmla="*/ 275 h 275"/>
                <a:gd name="T12" fmla="*/ 257 w 257"/>
                <a:gd name="T13" fmla="*/ 198 h 275"/>
                <a:gd name="T14" fmla="*/ 213 w 257"/>
                <a:gd name="T15" fmla="*/ 133 h 275"/>
                <a:gd name="T16" fmla="*/ 67 w 257"/>
                <a:gd name="T17" fmla="*/ 59 h 275"/>
                <a:gd name="T18" fmla="*/ 157 w 257"/>
                <a:gd name="T19" fmla="*/ 59 h 275"/>
                <a:gd name="T20" fmla="*/ 180 w 257"/>
                <a:gd name="T21" fmla="*/ 83 h 275"/>
                <a:gd name="T22" fmla="*/ 156 w 257"/>
                <a:gd name="T23" fmla="*/ 107 h 275"/>
                <a:gd name="T24" fmla="*/ 67 w 257"/>
                <a:gd name="T25" fmla="*/ 107 h 275"/>
                <a:gd name="T26" fmla="*/ 67 w 257"/>
                <a:gd name="T27" fmla="*/ 59 h 275"/>
                <a:gd name="T28" fmla="*/ 158 w 257"/>
                <a:gd name="T29" fmla="*/ 218 h 275"/>
                <a:gd name="T30" fmla="*/ 67 w 257"/>
                <a:gd name="T31" fmla="*/ 218 h 275"/>
                <a:gd name="T32" fmla="*/ 67 w 257"/>
                <a:gd name="T33" fmla="*/ 162 h 275"/>
                <a:gd name="T34" fmla="*/ 158 w 257"/>
                <a:gd name="T35" fmla="*/ 162 h 275"/>
                <a:gd name="T36" fmla="*/ 187 w 257"/>
                <a:gd name="T37" fmla="*/ 189 h 275"/>
                <a:gd name="T38" fmla="*/ 158 w 257"/>
                <a:gd name="T39" fmla="*/ 21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275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black">
            <a:xfrm>
              <a:off x="7529550" y="1749425"/>
              <a:ext cx="1630363" cy="1828800"/>
            </a:xfrm>
            <a:custGeom>
              <a:avLst/>
              <a:gdLst>
                <a:gd name="T0" fmla="*/ 182 w 251"/>
                <a:gd name="T1" fmla="*/ 154 h 281"/>
                <a:gd name="T2" fmla="*/ 125 w 251"/>
                <a:gd name="T3" fmla="*/ 219 h 281"/>
                <a:gd name="T4" fmla="*/ 68 w 251"/>
                <a:gd name="T5" fmla="*/ 154 h 281"/>
                <a:gd name="T6" fmla="*/ 68 w 251"/>
                <a:gd name="T7" fmla="*/ 0 h 281"/>
                <a:gd name="T8" fmla="*/ 0 w 251"/>
                <a:gd name="T9" fmla="*/ 0 h 281"/>
                <a:gd name="T10" fmla="*/ 0 w 251"/>
                <a:gd name="T11" fmla="*/ 149 h 281"/>
                <a:gd name="T12" fmla="*/ 125 w 251"/>
                <a:gd name="T13" fmla="*/ 281 h 281"/>
                <a:gd name="T14" fmla="*/ 251 w 251"/>
                <a:gd name="T15" fmla="*/ 149 h 281"/>
                <a:gd name="T16" fmla="*/ 251 w 251"/>
                <a:gd name="T17" fmla="*/ 0 h 281"/>
                <a:gd name="T18" fmla="*/ 182 w 251"/>
                <a:gd name="T19" fmla="*/ 0 h 281"/>
                <a:gd name="T20" fmla="*/ 182 w 251"/>
                <a:gd name="T21" fmla="*/ 15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28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black">
            <a:xfrm>
              <a:off x="9309138" y="1716088"/>
              <a:ext cx="1579563" cy="1862137"/>
            </a:xfrm>
            <a:custGeom>
              <a:avLst/>
              <a:gdLst>
                <a:gd name="T0" fmla="*/ 156 w 243"/>
                <a:gd name="T1" fmla="*/ 115 h 286"/>
                <a:gd name="T2" fmla="*/ 78 w 243"/>
                <a:gd name="T3" fmla="*/ 80 h 286"/>
                <a:gd name="T4" fmla="*/ 121 w 243"/>
                <a:gd name="T5" fmla="*/ 59 h 286"/>
                <a:gd name="T6" fmla="*/ 216 w 243"/>
                <a:gd name="T7" fmla="*/ 81 h 286"/>
                <a:gd name="T8" fmla="*/ 237 w 243"/>
                <a:gd name="T9" fmla="*/ 25 h 286"/>
                <a:gd name="T10" fmla="*/ 122 w 243"/>
                <a:gd name="T11" fmla="*/ 0 h 286"/>
                <a:gd name="T12" fmla="*/ 11 w 243"/>
                <a:gd name="T13" fmla="*/ 82 h 286"/>
                <a:gd name="T14" fmla="*/ 109 w 243"/>
                <a:gd name="T15" fmla="*/ 168 h 286"/>
                <a:gd name="T16" fmla="*/ 174 w 243"/>
                <a:gd name="T17" fmla="*/ 202 h 286"/>
                <a:gd name="T18" fmla="*/ 130 w 243"/>
                <a:gd name="T19" fmla="*/ 226 h 286"/>
                <a:gd name="T20" fmla="*/ 20 w 243"/>
                <a:gd name="T21" fmla="*/ 199 h 286"/>
                <a:gd name="T22" fmla="*/ 0 w 243"/>
                <a:gd name="T23" fmla="*/ 257 h 286"/>
                <a:gd name="T24" fmla="*/ 132 w 243"/>
                <a:gd name="T25" fmla="*/ 286 h 286"/>
                <a:gd name="T26" fmla="*/ 243 w 243"/>
                <a:gd name="T27" fmla="*/ 200 h 286"/>
                <a:gd name="T28" fmla="*/ 156 w 243"/>
                <a:gd name="T29" fmla="*/ 11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286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79425" y="5595648"/>
            <a:ext cx="5616575" cy="48765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33" name="Textplatzhalter 9">
            <a:extLst>
              <a:ext uri="{FF2B5EF4-FFF2-40B4-BE49-F238E27FC236}">
                <a16:creationId xmlns:a16="http://schemas.microsoft.com/office/drawing/2014/main" id="{F252F266-7A93-4341-BFAF-7135E39089A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04550" y="341313"/>
            <a:ext cx="92075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3000"/>
              </a:lnSpc>
              <a:buFont typeface="Arial" charset="0"/>
              <a:buChar char="•"/>
              <a:defRPr sz="1500">
                <a:solidFill>
                  <a:srgbClr val="595959"/>
                </a:solidFill>
                <a:latin typeface="Arial" charset="0"/>
              </a:defRPr>
            </a:lvl1pPr>
            <a:lvl2pPr marL="358775" indent="-179388">
              <a:lnSpc>
                <a:spcPct val="113000"/>
              </a:lnSpc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2pPr>
            <a:lvl3pPr marL="539750" indent="-179388">
              <a:lnSpc>
                <a:spcPct val="113000"/>
              </a:lnSpc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3pPr>
            <a:lvl4pPr marL="719138" indent="-179388">
              <a:lnSpc>
                <a:spcPct val="113000"/>
              </a:lnSpc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4pPr>
            <a:lvl5pPr marL="898525" indent="-179388">
              <a:lnSpc>
                <a:spcPct val="113000"/>
              </a:lnSpc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5pPr>
            <a:lvl6pPr marL="1355725" indent="-179388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6pPr>
            <a:lvl7pPr marL="1812925" indent="-179388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7pPr>
            <a:lvl8pPr marL="2270125" indent="-179388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8pPr>
            <a:lvl9pPr marL="2727325" indent="-179388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9pPr>
          </a:lstStyle>
          <a:p>
            <a:pPr algn="r" eaLnBrk="1" hangingPunct="1">
              <a:buFont typeface="Arial" charset="0"/>
              <a:buNone/>
            </a:pPr>
            <a:r>
              <a:rPr lang="de-DE" altLang="de-DE" sz="900" b="1" dirty="0">
                <a:solidFill>
                  <a:srgbClr val="FF9900"/>
                </a:solidFill>
              </a:rPr>
              <a:t>Airbus Amber</a:t>
            </a:r>
            <a:endParaRPr lang="en-GB" altLang="de-DE" sz="9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68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wide side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 October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 Malagoli - Road Map For Space Harness - SPCD 2024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t>‹N°›</a:t>
            </a:fld>
            <a:endParaRPr lang="en-GB"/>
          </a:p>
        </p:txBody>
      </p:sp>
      <p:pic>
        <p:nvPicPr>
          <p:cNvPr id="10" name="Picture 9" descr="Screen Shot 2016-11-11 at 09.55.03.png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2400" y="6444000"/>
            <a:ext cx="1108800" cy="231001"/>
          </a:xfrm>
          <a:prstGeom prst="rect">
            <a:avLst/>
          </a:prstGeom>
        </p:spPr>
      </p:pic>
      <p:sp>
        <p:nvSpPr>
          <p:cNvPr id="12" name="Blue Bar"/>
          <p:cNvSpPr/>
          <p:nvPr/>
        </p:nvSpPr>
        <p:spPr bwMode="gray">
          <a:xfrm>
            <a:off x="6540501" y="0"/>
            <a:ext cx="5651499" cy="6858000"/>
          </a:xfrm>
          <a:prstGeom prst="rect">
            <a:avLst/>
          </a:prstGeom>
          <a:solidFill>
            <a:schemeClr val="tx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algn="ctr" defTabSz="1219170">
              <a:lnSpc>
                <a:spcPct val="80000"/>
              </a:lnSpc>
              <a:spcBef>
                <a:spcPct val="50000"/>
              </a:spcBef>
            </a:pPr>
            <a:endParaRPr lang="en-US" sz="1867" dirty="0" err="1">
              <a:solidFill>
                <a:srgbClr val="FFFFF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 bwMode="white">
          <a:xfrm>
            <a:off x="6825844" y="2417713"/>
            <a:ext cx="5366156" cy="29114"/>
            <a:chOff x="9639300" y="2417713"/>
            <a:chExt cx="5366156" cy="29114"/>
          </a:xfrm>
        </p:grpSpPr>
        <p:cxnSp>
          <p:nvCxnSpPr>
            <p:cNvPr id="15" name="Straight Connector 14"/>
            <p:cNvCxnSpPr/>
            <p:nvPr/>
          </p:nvCxnSpPr>
          <p:spPr bwMode="white">
            <a:xfrm>
              <a:off x="9639300" y="2417713"/>
              <a:ext cx="5366156" cy="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white">
            <a:xfrm>
              <a:off x="9639300" y="2446826"/>
              <a:ext cx="1291166" cy="1"/>
            </a:xfrm>
            <a:prstGeom prst="line">
              <a:avLst/>
            </a:prstGeom>
            <a:solidFill>
              <a:schemeClr val="bg1"/>
            </a:solidFill>
            <a:ln w="762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8800" y="655200"/>
            <a:ext cx="5616000" cy="900000"/>
          </a:xfrm>
        </p:spPr>
        <p:txBody>
          <a:bodyPr anchor="t"/>
          <a:lstStyle>
            <a:lvl1pPr marL="0" indent="0">
              <a:lnSpc>
                <a:spcPct val="110000"/>
              </a:lnSpc>
              <a:buNone/>
              <a:defRPr sz="2500">
                <a:solidFill>
                  <a:schemeClr val="tx2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header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6825844" y="2764843"/>
            <a:ext cx="5090277" cy="826953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800"/>
              </a:spcAft>
              <a:buNone/>
              <a:defRPr sz="2100" baseline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1200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Up to two lines of optional text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6825844" y="4834442"/>
            <a:ext cx="5090278" cy="1151174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173038" indent="-171450">
              <a:lnSpc>
                <a:spcPct val="90000"/>
              </a:lnSpc>
              <a:buFont typeface="Arial" panose="020B0604020202020204" pitchFamily="34" charset="0"/>
              <a:buChar char="–"/>
              <a:defRPr sz="1200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Optional footer here</a:t>
            </a:r>
            <a:endParaRPr lang="en-GB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6825844" y="3656258"/>
            <a:ext cx="5090278" cy="1113722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173038" indent="-171450">
              <a:lnSpc>
                <a:spcPct val="90000"/>
              </a:lnSpc>
              <a:buFont typeface="Arial" panose="020B0604020202020204" pitchFamily="34" charset="0"/>
              <a:buChar char="–"/>
              <a:defRPr sz="1200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This section can be used for copy text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825845" y="653692"/>
            <a:ext cx="5115356" cy="1584000"/>
          </a:xfrm>
        </p:spPr>
        <p:txBody>
          <a:bodyPr anchor="b"/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message up to 36pt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78800" y="1565275"/>
            <a:ext cx="5616000" cy="434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8" name="Straight Connector 17"/>
          <p:cNvCxnSpPr/>
          <p:nvPr/>
        </p:nvCxnSpPr>
        <p:spPr bwMode="gray">
          <a:xfrm>
            <a:off x="6538791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>
            <a:grpSpLocks noChangeAspect="1"/>
          </p:cNvGrpSpPr>
          <p:nvPr/>
        </p:nvGrpSpPr>
        <p:grpSpPr bwMode="black">
          <a:xfrm>
            <a:off x="10851344" y="6463466"/>
            <a:ext cx="1080000" cy="199940"/>
            <a:chOff x="830300" y="1716088"/>
            <a:chExt cx="10058401" cy="1862137"/>
          </a:xfrm>
          <a:solidFill>
            <a:schemeClr val="bg1"/>
          </a:solidFill>
        </p:grpSpPr>
        <p:sp>
          <p:nvSpPr>
            <p:cNvPr id="22" name="Freeform 5"/>
            <p:cNvSpPr>
              <a:spLocks/>
            </p:cNvSpPr>
            <p:nvPr/>
          </p:nvSpPr>
          <p:spPr bwMode="black">
            <a:xfrm>
              <a:off x="3857663" y="1749425"/>
              <a:ext cx="1604963" cy="1789112"/>
            </a:xfrm>
            <a:custGeom>
              <a:avLst/>
              <a:gdLst>
                <a:gd name="T0" fmla="*/ 247 w 247"/>
                <a:gd name="T1" fmla="*/ 93 h 275"/>
                <a:gd name="T2" fmla="*/ 142 w 247"/>
                <a:gd name="T3" fmla="*/ 0 h 275"/>
                <a:gd name="T4" fmla="*/ 0 w 247"/>
                <a:gd name="T5" fmla="*/ 0 h 275"/>
                <a:gd name="T6" fmla="*/ 0 w 247"/>
                <a:gd name="T7" fmla="*/ 275 h 275"/>
                <a:gd name="T8" fmla="*/ 67 w 247"/>
                <a:gd name="T9" fmla="*/ 275 h 275"/>
                <a:gd name="T10" fmla="*/ 67 w 247"/>
                <a:gd name="T11" fmla="*/ 60 h 275"/>
                <a:gd name="T12" fmla="*/ 143 w 247"/>
                <a:gd name="T13" fmla="*/ 60 h 275"/>
                <a:gd name="T14" fmla="*/ 181 w 247"/>
                <a:gd name="T15" fmla="*/ 94 h 275"/>
                <a:gd name="T16" fmla="*/ 142 w 247"/>
                <a:gd name="T17" fmla="*/ 128 h 275"/>
                <a:gd name="T18" fmla="*/ 77 w 247"/>
                <a:gd name="T19" fmla="*/ 128 h 275"/>
                <a:gd name="T20" fmla="*/ 169 w 247"/>
                <a:gd name="T21" fmla="*/ 275 h 275"/>
                <a:gd name="T22" fmla="*/ 246 w 247"/>
                <a:gd name="T23" fmla="*/ 275 h 275"/>
                <a:gd name="T24" fmla="*/ 183 w 247"/>
                <a:gd name="T25" fmla="*/ 177 h 275"/>
                <a:gd name="T26" fmla="*/ 247 w 247"/>
                <a:gd name="T27" fmla="*/ 9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75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Rectangle 6"/>
            <p:cNvSpPr>
              <a:spLocks noChangeArrowheads="1"/>
            </p:cNvSpPr>
            <p:nvPr/>
          </p:nvSpPr>
          <p:spPr bwMode="black">
            <a:xfrm>
              <a:off x="3130588" y="1749425"/>
              <a:ext cx="434975" cy="1789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black">
            <a:xfrm>
              <a:off x="830300" y="1749425"/>
              <a:ext cx="2203450" cy="1789112"/>
            </a:xfrm>
            <a:custGeom>
              <a:avLst/>
              <a:gdLst>
                <a:gd name="T0" fmla="*/ 573 w 1388"/>
                <a:gd name="T1" fmla="*/ 0 h 1127"/>
                <a:gd name="T2" fmla="*/ 0 w 1388"/>
                <a:gd name="T3" fmla="*/ 1127 h 1127"/>
                <a:gd name="T4" fmla="*/ 307 w 1388"/>
                <a:gd name="T5" fmla="*/ 1127 h 1127"/>
                <a:gd name="T6" fmla="*/ 401 w 1388"/>
                <a:gd name="T7" fmla="*/ 939 h 1127"/>
                <a:gd name="T8" fmla="*/ 864 w 1388"/>
                <a:gd name="T9" fmla="*/ 939 h 1127"/>
                <a:gd name="T10" fmla="*/ 749 w 1388"/>
                <a:gd name="T11" fmla="*/ 705 h 1127"/>
                <a:gd name="T12" fmla="*/ 516 w 1388"/>
                <a:gd name="T13" fmla="*/ 705 h 1127"/>
                <a:gd name="T14" fmla="*/ 688 w 1388"/>
                <a:gd name="T15" fmla="*/ 356 h 1127"/>
                <a:gd name="T16" fmla="*/ 692 w 1388"/>
                <a:gd name="T17" fmla="*/ 356 h 1127"/>
                <a:gd name="T18" fmla="*/ 1072 w 1388"/>
                <a:gd name="T19" fmla="*/ 1127 h 1127"/>
                <a:gd name="T20" fmla="*/ 1388 w 1388"/>
                <a:gd name="T21" fmla="*/ 1127 h 1127"/>
                <a:gd name="T22" fmla="*/ 815 w 1388"/>
                <a:gd name="T23" fmla="*/ 0 h 1127"/>
                <a:gd name="T24" fmla="*/ 573 w 1388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8" h="1127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black">
            <a:xfrm>
              <a:off x="5670588" y="1749425"/>
              <a:ext cx="1670050" cy="1789112"/>
            </a:xfrm>
            <a:custGeom>
              <a:avLst/>
              <a:gdLst>
                <a:gd name="T0" fmla="*/ 213 w 257"/>
                <a:gd name="T1" fmla="*/ 133 h 275"/>
                <a:gd name="T2" fmla="*/ 245 w 257"/>
                <a:gd name="T3" fmla="*/ 75 h 275"/>
                <a:gd name="T4" fmla="*/ 157 w 257"/>
                <a:gd name="T5" fmla="*/ 0 h 275"/>
                <a:gd name="T6" fmla="*/ 0 w 257"/>
                <a:gd name="T7" fmla="*/ 0 h 275"/>
                <a:gd name="T8" fmla="*/ 0 w 257"/>
                <a:gd name="T9" fmla="*/ 275 h 275"/>
                <a:gd name="T10" fmla="*/ 163 w 257"/>
                <a:gd name="T11" fmla="*/ 275 h 275"/>
                <a:gd name="T12" fmla="*/ 257 w 257"/>
                <a:gd name="T13" fmla="*/ 198 h 275"/>
                <a:gd name="T14" fmla="*/ 213 w 257"/>
                <a:gd name="T15" fmla="*/ 133 h 275"/>
                <a:gd name="T16" fmla="*/ 67 w 257"/>
                <a:gd name="T17" fmla="*/ 59 h 275"/>
                <a:gd name="T18" fmla="*/ 157 w 257"/>
                <a:gd name="T19" fmla="*/ 59 h 275"/>
                <a:gd name="T20" fmla="*/ 180 w 257"/>
                <a:gd name="T21" fmla="*/ 83 h 275"/>
                <a:gd name="T22" fmla="*/ 156 w 257"/>
                <a:gd name="T23" fmla="*/ 107 h 275"/>
                <a:gd name="T24" fmla="*/ 67 w 257"/>
                <a:gd name="T25" fmla="*/ 107 h 275"/>
                <a:gd name="T26" fmla="*/ 67 w 257"/>
                <a:gd name="T27" fmla="*/ 59 h 275"/>
                <a:gd name="T28" fmla="*/ 158 w 257"/>
                <a:gd name="T29" fmla="*/ 218 h 275"/>
                <a:gd name="T30" fmla="*/ 67 w 257"/>
                <a:gd name="T31" fmla="*/ 218 h 275"/>
                <a:gd name="T32" fmla="*/ 67 w 257"/>
                <a:gd name="T33" fmla="*/ 162 h 275"/>
                <a:gd name="T34" fmla="*/ 158 w 257"/>
                <a:gd name="T35" fmla="*/ 162 h 275"/>
                <a:gd name="T36" fmla="*/ 187 w 257"/>
                <a:gd name="T37" fmla="*/ 189 h 275"/>
                <a:gd name="T38" fmla="*/ 158 w 257"/>
                <a:gd name="T39" fmla="*/ 21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275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black">
            <a:xfrm>
              <a:off x="7529550" y="1749425"/>
              <a:ext cx="1630363" cy="1828800"/>
            </a:xfrm>
            <a:custGeom>
              <a:avLst/>
              <a:gdLst>
                <a:gd name="T0" fmla="*/ 182 w 251"/>
                <a:gd name="T1" fmla="*/ 154 h 281"/>
                <a:gd name="T2" fmla="*/ 125 w 251"/>
                <a:gd name="T3" fmla="*/ 219 h 281"/>
                <a:gd name="T4" fmla="*/ 68 w 251"/>
                <a:gd name="T5" fmla="*/ 154 h 281"/>
                <a:gd name="T6" fmla="*/ 68 w 251"/>
                <a:gd name="T7" fmla="*/ 0 h 281"/>
                <a:gd name="T8" fmla="*/ 0 w 251"/>
                <a:gd name="T9" fmla="*/ 0 h 281"/>
                <a:gd name="T10" fmla="*/ 0 w 251"/>
                <a:gd name="T11" fmla="*/ 149 h 281"/>
                <a:gd name="T12" fmla="*/ 125 w 251"/>
                <a:gd name="T13" fmla="*/ 281 h 281"/>
                <a:gd name="T14" fmla="*/ 251 w 251"/>
                <a:gd name="T15" fmla="*/ 149 h 281"/>
                <a:gd name="T16" fmla="*/ 251 w 251"/>
                <a:gd name="T17" fmla="*/ 0 h 281"/>
                <a:gd name="T18" fmla="*/ 182 w 251"/>
                <a:gd name="T19" fmla="*/ 0 h 281"/>
                <a:gd name="T20" fmla="*/ 182 w 251"/>
                <a:gd name="T21" fmla="*/ 15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28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black">
            <a:xfrm>
              <a:off x="9309138" y="1716088"/>
              <a:ext cx="1579563" cy="1862137"/>
            </a:xfrm>
            <a:custGeom>
              <a:avLst/>
              <a:gdLst>
                <a:gd name="T0" fmla="*/ 156 w 243"/>
                <a:gd name="T1" fmla="*/ 115 h 286"/>
                <a:gd name="T2" fmla="*/ 78 w 243"/>
                <a:gd name="T3" fmla="*/ 80 h 286"/>
                <a:gd name="T4" fmla="*/ 121 w 243"/>
                <a:gd name="T5" fmla="*/ 59 h 286"/>
                <a:gd name="T6" fmla="*/ 216 w 243"/>
                <a:gd name="T7" fmla="*/ 81 h 286"/>
                <a:gd name="T8" fmla="*/ 237 w 243"/>
                <a:gd name="T9" fmla="*/ 25 h 286"/>
                <a:gd name="T10" fmla="*/ 122 w 243"/>
                <a:gd name="T11" fmla="*/ 0 h 286"/>
                <a:gd name="T12" fmla="*/ 11 w 243"/>
                <a:gd name="T13" fmla="*/ 82 h 286"/>
                <a:gd name="T14" fmla="*/ 109 w 243"/>
                <a:gd name="T15" fmla="*/ 168 h 286"/>
                <a:gd name="T16" fmla="*/ 174 w 243"/>
                <a:gd name="T17" fmla="*/ 202 h 286"/>
                <a:gd name="T18" fmla="*/ 130 w 243"/>
                <a:gd name="T19" fmla="*/ 226 h 286"/>
                <a:gd name="T20" fmla="*/ 20 w 243"/>
                <a:gd name="T21" fmla="*/ 199 h 286"/>
                <a:gd name="T22" fmla="*/ 0 w 243"/>
                <a:gd name="T23" fmla="*/ 257 h 286"/>
                <a:gd name="T24" fmla="*/ 132 w 243"/>
                <a:gd name="T25" fmla="*/ 286 h 286"/>
                <a:gd name="T26" fmla="*/ 243 w 243"/>
                <a:gd name="T27" fmla="*/ 200 h 286"/>
                <a:gd name="T28" fmla="*/ 156 w 243"/>
                <a:gd name="T29" fmla="*/ 11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286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9" name="Textplatzhalter 9">
            <a:extLst>
              <a:ext uri="{FF2B5EF4-FFF2-40B4-BE49-F238E27FC236}">
                <a16:creationId xmlns:a16="http://schemas.microsoft.com/office/drawing/2014/main" id="{DF4BFA0B-DDEF-7D4F-821E-174C2AE07C3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04550" y="341313"/>
            <a:ext cx="92075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3000"/>
              </a:lnSpc>
              <a:buFont typeface="Arial" charset="0"/>
              <a:buChar char="•"/>
              <a:defRPr sz="1500">
                <a:solidFill>
                  <a:srgbClr val="595959"/>
                </a:solidFill>
                <a:latin typeface="Arial" charset="0"/>
              </a:defRPr>
            </a:lvl1pPr>
            <a:lvl2pPr marL="358775" indent="-179388">
              <a:lnSpc>
                <a:spcPct val="113000"/>
              </a:lnSpc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2pPr>
            <a:lvl3pPr marL="539750" indent="-179388">
              <a:lnSpc>
                <a:spcPct val="113000"/>
              </a:lnSpc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3pPr>
            <a:lvl4pPr marL="719138" indent="-179388">
              <a:lnSpc>
                <a:spcPct val="113000"/>
              </a:lnSpc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4pPr>
            <a:lvl5pPr marL="898525" indent="-179388">
              <a:lnSpc>
                <a:spcPct val="113000"/>
              </a:lnSpc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5pPr>
            <a:lvl6pPr marL="1355725" indent="-179388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6pPr>
            <a:lvl7pPr marL="1812925" indent="-179388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7pPr>
            <a:lvl8pPr marL="2270125" indent="-179388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8pPr>
            <a:lvl9pPr marL="2727325" indent="-179388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9pPr>
          </a:lstStyle>
          <a:p>
            <a:pPr algn="r" eaLnBrk="1" hangingPunct="1">
              <a:buFont typeface="Arial" charset="0"/>
              <a:buNone/>
            </a:pPr>
            <a:r>
              <a:rPr lang="de-DE" altLang="de-DE" sz="900" b="1" dirty="0">
                <a:solidFill>
                  <a:srgbClr val="FF9900"/>
                </a:solidFill>
              </a:rPr>
              <a:t>Airbus Amber</a:t>
            </a:r>
            <a:endParaRPr lang="en-GB" altLang="de-DE" sz="9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713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91343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05794" y="2054627"/>
            <a:ext cx="7158758" cy="1372321"/>
          </a:xfrm>
        </p:spPr>
        <p:txBody>
          <a:bodyPr anchor="b" anchorCtr="0"/>
          <a:lstStyle>
            <a:lvl1pPr>
              <a:lnSpc>
                <a:spcPct val="11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header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16 October 2024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 Malagoli - Road Map For Space Harness - SPCD 2024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C2003-2E6E-4ABC-B270-3E95A87ADF8A}" type="slidenum">
              <a:rPr lang="en-GB" smtClean="0"/>
              <a:t>‹N°›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905794" y="3430829"/>
            <a:ext cx="7156802" cy="7096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E789CE3A-A4DF-8945-8957-CD5D385936EB}"/>
              </a:ext>
            </a:extLst>
          </p:cNvPr>
          <p:cNvSpPr>
            <a:spLocks noChangeAspect="1" noEditPoints="1"/>
          </p:cNvSpPr>
          <p:nvPr userDrawn="1"/>
        </p:nvSpPr>
        <p:spPr bwMode="gray">
          <a:xfrm>
            <a:off x="478800" y="378000"/>
            <a:ext cx="1227600" cy="86461"/>
          </a:xfrm>
          <a:custGeom>
            <a:avLst/>
            <a:gdLst>
              <a:gd name="T0" fmla="*/ 263 w 5735"/>
              <a:gd name="T1" fmla="*/ 202 h 404"/>
              <a:gd name="T2" fmla="*/ 0 w 5735"/>
              <a:gd name="T3" fmla="*/ 395 h 404"/>
              <a:gd name="T4" fmla="*/ 160 w 5735"/>
              <a:gd name="T5" fmla="*/ 10 h 404"/>
              <a:gd name="T6" fmla="*/ 399 w 5735"/>
              <a:gd name="T7" fmla="*/ 395 h 404"/>
              <a:gd name="T8" fmla="*/ 466 w 5735"/>
              <a:gd name="T9" fmla="*/ 224 h 404"/>
              <a:gd name="T10" fmla="*/ 466 w 5735"/>
              <a:gd name="T11" fmla="*/ 68 h 404"/>
              <a:gd name="T12" fmla="*/ 399 w 5735"/>
              <a:gd name="T13" fmla="*/ 395 h 404"/>
              <a:gd name="T14" fmla="*/ 813 w 5735"/>
              <a:gd name="T15" fmla="*/ 224 h 404"/>
              <a:gd name="T16" fmla="*/ 813 w 5735"/>
              <a:gd name="T17" fmla="*/ 68 h 404"/>
              <a:gd name="T18" fmla="*/ 746 w 5735"/>
              <a:gd name="T19" fmla="*/ 395 h 404"/>
              <a:gd name="T20" fmla="*/ 1348 w 5735"/>
              <a:gd name="T21" fmla="*/ 336 h 404"/>
              <a:gd name="T22" fmla="*/ 1329 w 5735"/>
              <a:gd name="T23" fmla="*/ 169 h 404"/>
              <a:gd name="T24" fmla="*/ 1344 w 5735"/>
              <a:gd name="T25" fmla="*/ 10 h 404"/>
              <a:gd name="T26" fmla="*/ 1413 w 5735"/>
              <a:gd name="T27" fmla="*/ 395 h 404"/>
              <a:gd name="T28" fmla="*/ 1654 w 5735"/>
              <a:gd name="T29" fmla="*/ 395 h 404"/>
              <a:gd name="T30" fmla="*/ 1661 w 5735"/>
              <a:gd name="T31" fmla="*/ 293 h 404"/>
              <a:gd name="T32" fmla="*/ 1413 w 5735"/>
              <a:gd name="T33" fmla="*/ 395 h 404"/>
              <a:gd name="T34" fmla="*/ 1793 w 5735"/>
              <a:gd name="T35" fmla="*/ 202 h 404"/>
              <a:gd name="T36" fmla="*/ 1977 w 5735"/>
              <a:gd name="T37" fmla="*/ 349 h 404"/>
              <a:gd name="T38" fmla="*/ 2141 w 5735"/>
              <a:gd name="T39" fmla="*/ 132 h 404"/>
              <a:gd name="T40" fmla="*/ 2491 w 5735"/>
              <a:gd name="T41" fmla="*/ 336 h 404"/>
              <a:gd name="T42" fmla="*/ 2471 w 5735"/>
              <a:gd name="T43" fmla="*/ 169 h 404"/>
              <a:gd name="T44" fmla="*/ 2487 w 5735"/>
              <a:gd name="T45" fmla="*/ 10 h 404"/>
              <a:gd name="T46" fmla="*/ 2837 w 5735"/>
              <a:gd name="T47" fmla="*/ 76 h 404"/>
              <a:gd name="T48" fmla="*/ 2837 w 5735"/>
              <a:gd name="T49" fmla="*/ 76 h 404"/>
              <a:gd name="T50" fmla="*/ 2761 w 5735"/>
              <a:gd name="T51" fmla="*/ 293 h 404"/>
              <a:gd name="T52" fmla="*/ 2874 w 5735"/>
              <a:gd name="T53" fmla="*/ 10 h 404"/>
              <a:gd name="T54" fmla="*/ 3068 w 5735"/>
              <a:gd name="T55" fmla="*/ 395 h 404"/>
              <a:gd name="T56" fmla="*/ 3309 w 5735"/>
              <a:gd name="T57" fmla="*/ 395 h 404"/>
              <a:gd name="T58" fmla="*/ 3316 w 5735"/>
              <a:gd name="T59" fmla="*/ 293 h 404"/>
              <a:gd name="T60" fmla="*/ 3068 w 5735"/>
              <a:gd name="T61" fmla="*/ 395 h 404"/>
              <a:gd name="T62" fmla="*/ 3729 w 5735"/>
              <a:gd name="T63" fmla="*/ 202 h 404"/>
              <a:gd name="T64" fmla="*/ 3467 w 5735"/>
              <a:gd name="T65" fmla="*/ 395 h 404"/>
              <a:gd name="T66" fmla="*/ 3627 w 5735"/>
              <a:gd name="T67" fmla="*/ 10 h 404"/>
              <a:gd name="T68" fmla="*/ 3984 w 5735"/>
              <a:gd name="T69" fmla="*/ 266 h 404"/>
              <a:gd name="T70" fmla="*/ 4111 w 5735"/>
              <a:gd name="T71" fmla="*/ 155 h 404"/>
              <a:gd name="T72" fmla="*/ 4287 w 5735"/>
              <a:gd name="T73" fmla="*/ 123 h 404"/>
              <a:gd name="T74" fmla="*/ 4198 w 5735"/>
              <a:gd name="T75" fmla="*/ 243 h 404"/>
              <a:gd name="T76" fmla="*/ 3984 w 5735"/>
              <a:gd name="T77" fmla="*/ 266 h 404"/>
              <a:gd name="T78" fmla="*/ 4598 w 5735"/>
              <a:gd name="T79" fmla="*/ 128 h 404"/>
              <a:gd name="T80" fmla="*/ 4365 w 5735"/>
              <a:gd name="T81" fmla="*/ 395 h 404"/>
              <a:gd name="T82" fmla="*/ 4535 w 5735"/>
              <a:gd name="T83" fmla="*/ 247 h 404"/>
              <a:gd name="T84" fmla="*/ 4365 w 5735"/>
              <a:gd name="T85" fmla="*/ 395 h 404"/>
              <a:gd name="T86" fmla="*/ 4900 w 5735"/>
              <a:gd name="T87" fmla="*/ 241 h 404"/>
              <a:gd name="T88" fmla="*/ 4658 w 5735"/>
              <a:gd name="T89" fmla="*/ 395 h 404"/>
              <a:gd name="T90" fmla="*/ 4954 w 5735"/>
              <a:gd name="T91" fmla="*/ 395 h 404"/>
              <a:gd name="T92" fmla="*/ 4658 w 5735"/>
              <a:gd name="T93" fmla="*/ 395 h 404"/>
              <a:gd name="T94" fmla="*/ 5037 w 5735"/>
              <a:gd name="T95" fmla="*/ 202 h 404"/>
              <a:gd name="T96" fmla="*/ 5221 w 5735"/>
              <a:gd name="T97" fmla="*/ 349 h 404"/>
              <a:gd name="T98" fmla="*/ 5385 w 5735"/>
              <a:gd name="T99" fmla="*/ 132 h 404"/>
              <a:gd name="T100" fmla="*/ 5735 w 5735"/>
              <a:gd name="T101" fmla="*/ 336 h 404"/>
              <a:gd name="T102" fmla="*/ 5716 w 5735"/>
              <a:gd name="T103" fmla="*/ 169 h 404"/>
              <a:gd name="T104" fmla="*/ 5731 w 5735"/>
              <a:gd name="T105" fmla="*/ 1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35" h="404">
                <a:moveTo>
                  <a:pt x="68" y="64"/>
                </a:moveTo>
                <a:lnTo>
                  <a:pt x="68" y="64"/>
                </a:lnTo>
                <a:lnTo>
                  <a:pt x="134" y="64"/>
                </a:lnTo>
                <a:cubicBezTo>
                  <a:pt x="240" y="64"/>
                  <a:pt x="263" y="125"/>
                  <a:pt x="263" y="202"/>
                </a:cubicBezTo>
                <a:cubicBezTo>
                  <a:pt x="263" y="279"/>
                  <a:pt x="240" y="340"/>
                  <a:pt x="134" y="340"/>
                </a:cubicBezTo>
                <a:lnTo>
                  <a:pt x="68" y="340"/>
                </a:lnTo>
                <a:lnTo>
                  <a:pt x="68" y="64"/>
                </a:lnTo>
                <a:close/>
                <a:moveTo>
                  <a:pt x="0" y="395"/>
                </a:moveTo>
                <a:lnTo>
                  <a:pt x="0" y="395"/>
                </a:lnTo>
                <a:lnTo>
                  <a:pt x="160" y="395"/>
                </a:lnTo>
                <a:cubicBezTo>
                  <a:pt x="279" y="395"/>
                  <a:pt x="330" y="308"/>
                  <a:pt x="330" y="202"/>
                </a:cubicBezTo>
                <a:cubicBezTo>
                  <a:pt x="330" y="96"/>
                  <a:pt x="279" y="10"/>
                  <a:pt x="160" y="10"/>
                </a:cubicBezTo>
                <a:lnTo>
                  <a:pt x="0" y="10"/>
                </a:lnTo>
                <a:lnTo>
                  <a:pt x="0" y="395"/>
                </a:lnTo>
                <a:close/>
                <a:moveTo>
                  <a:pt x="399" y="395"/>
                </a:moveTo>
                <a:lnTo>
                  <a:pt x="399" y="395"/>
                </a:lnTo>
                <a:lnTo>
                  <a:pt x="680" y="395"/>
                </a:lnTo>
                <a:lnTo>
                  <a:pt x="680" y="336"/>
                </a:lnTo>
                <a:lnTo>
                  <a:pt x="466" y="336"/>
                </a:lnTo>
                <a:lnTo>
                  <a:pt x="466" y="224"/>
                </a:lnTo>
                <a:lnTo>
                  <a:pt x="660" y="224"/>
                </a:lnTo>
                <a:lnTo>
                  <a:pt x="660" y="169"/>
                </a:lnTo>
                <a:lnTo>
                  <a:pt x="466" y="169"/>
                </a:lnTo>
                <a:lnTo>
                  <a:pt x="466" y="68"/>
                </a:lnTo>
                <a:lnTo>
                  <a:pt x="676" y="68"/>
                </a:lnTo>
                <a:lnTo>
                  <a:pt x="676" y="10"/>
                </a:lnTo>
                <a:lnTo>
                  <a:pt x="399" y="10"/>
                </a:lnTo>
                <a:lnTo>
                  <a:pt x="399" y="395"/>
                </a:lnTo>
                <a:close/>
                <a:moveTo>
                  <a:pt x="746" y="395"/>
                </a:moveTo>
                <a:lnTo>
                  <a:pt x="746" y="395"/>
                </a:lnTo>
                <a:lnTo>
                  <a:pt x="813" y="395"/>
                </a:lnTo>
                <a:lnTo>
                  <a:pt x="813" y="224"/>
                </a:lnTo>
                <a:lnTo>
                  <a:pt x="988" y="224"/>
                </a:lnTo>
                <a:lnTo>
                  <a:pt x="988" y="169"/>
                </a:lnTo>
                <a:lnTo>
                  <a:pt x="813" y="169"/>
                </a:lnTo>
                <a:lnTo>
                  <a:pt x="813" y="68"/>
                </a:lnTo>
                <a:lnTo>
                  <a:pt x="1012" y="68"/>
                </a:lnTo>
                <a:lnTo>
                  <a:pt x="1012" y="10"/>
                </a:lnTo>
                <a:lnTo>
                  <a:pt x="746" y="10"/>
                </a:lnTo>
                <a:lnTo>
                  <a:pt x="746" y="395"/>
                </a:lnTo>
                <a:close/>
                <a:moveTo>
                  <a:pt x="1067" y="395"/>
                </a:moveTo>
                <a:lnTo>
                  <a:pt x="1067" y="395"/>
                </a:lnTo>
                <a:lnTo>
                  <a:pt x="1348" y="395"/>
                </a:lnTo>
                <a:lnTo>
                  <a:pt x="1348" y="336"/>
                </a:lnTo>
                <a:lnTo>
                  <a:pt x="1135" y="336"/>
                </a:lnTo>
                <a:lnTo>
                  <a:pt x="1135" y="224"/>
                </a:lnTo>
                <a:lnTo>
                  <a:pt x="1329" y="224"/>
                </a:lnTo>
                <a:lnTo>
                  <a:pt x="1329" y="169"/>
                </a:lnTo>
                <a:lnTo>
                  <a:pt x="1135" y="169"/>
                </a:lnTo>
                <a:lnTo>
                  <a:pt x="1135" y="68"/>
                </a:lnTo>
                <a:lnTo>
                  <a:pt x="1344" y="68"/>
                </a:lnTo>
                <a:lnTo>
                  <a:pt x="1344" y="10"/>
                </a:lnTo>
                <a:lnTo>
                  <a:pt x="1067" y="10"/>
                </a:lnTo>
                <a:lnTo>
                  <a:pt x="1067" y="395"/>
                </a:lnTo>
                <a:close/>
                <a:moveTo>
                  <a:pt x="1413" y="395"/>
                </a:moveTo>
                <a:lnTo>
                  <a:pt x="1413" y="395"/>
                </a:lnTo>
                <a:lnTo>
                  <a:pt x="1477" y="395"/>
                </a:lnTo>
                <a:lnTo>
                  <a:pt x="1477" y="111"/>
                </a:lnTo>
                <a:lnTo>
                  <a:pt x="1479" y="111"/>
                </a:lnTo>
                <a:lnTo>
                  <a:pt x="1654" y="395"/>
                </a:lnTo>
                <a:lnTo>
                  <a:pt x="1725" y="395"/>
                </a:lnTo>
                <a:lnTo>
                  <a:pt x="1725" y="10"/>
                </a:lnTo>
                <a:lnTo>
                  <a:pt x="1661" y="10"/>
                </a:lnTo>
                <a:lnTo>
                  <a:pt x="1661" y="293"/>
                </a:lnTo>
                <a:lnTo>
                  <a:pt x="1660" y="293"/>
                </a:lnTo>
                <a:lnTo>
                  <a:pt x="1484" y="10"/>
                </a:lnTo>
                <a:lnTo>
                  <a:pt x="1413" y="10"/>
                </a:lnTo>
                <a:lnTo>
                  <a:pt x="1413" y="395"/>
                </a:lnTo>
                <a:close/>
                <a:moveTo>
                  <a:pt x="2141" y="132"/>
                </a:moveTo>
                <a:lnTo>
                  <a:pt x="2141" y="132"/>
                </a:lnTo>
                <a:cubicBezTo>
                  <a:pt x="2133" y="49"/>
                  <a:pt x="2064" y="1"/>
                  <a:pt x="1977" y="0"/>
                </a:cubicBezTo>
                <a:cubicBezTo>
                  <a:pt x="1862" y="0"/>
                  <a:pt x="1793" y="92"/>
                  <a:pt x="1793" y="202"/>
                </a:cubicBezTo>
                <a:cubicBezTo>
                  <a:pt x="1793" y="312"/>
                  <a:pt x="1862" y="404"/>
                  <a:pt x="1977" y="404"/>
                </a:cubicBezTo>
                <a:cubicBezTo>
                  <a:pt x="2071" y="404"/>
                  <a:pt x="2136" y="340"/>
                  <a:pt x="2141" y="248"/>
                </a:cubicBezTo>
                <a:lnTo>
                  <a:pt x="2075" y="248"/>
                </a:lnTo>
                <a:cubicBezTo>
                  <a:pt x="2070" y="304"/>
                  <a:pt x="2037" y="349"/>
                  <a:pt x="1977" y="349"/>
                </a:cubicBezTo>
                <a:cubicBezTo>
                  <a:pt x="1895" y="349"/>
                  <a:pt x="1860" y="276"/>
                  <a:pt x="1860" y="202"/>
                </a:cubicBezTo>
                <a:cubicBezTo>
                  <a:pt x="1860" y="128"/>
                  <a:pt x="1895" y="55"/>
                  <a:pt x="1977" y="55"/>
                </a:cubicBezTo>
                <a:cubicBezTo>
                  <a:pt x="2033" y="55"/>
                  <a:pt x="2062" y="88"/>
                  <a:pt x="2073" y="132"/>
                </a:cubicBezTo>
                <a:lnTo>
                  <a:pt x="2141" y="132"/>
                </a:lnTo>
                <a:close/>
                <a:moveTo>
                  <a:pt x="2210" y="395"/>
                </a:moveTo>
                <a:lnTo>
                  <a:pt x="2210" y="395"/>
                </a:lnTo>
                <a:lnTo>
                  <a:pt x="2491" y="395"/>
                </a:lnTo>
                <a:lnTo>
                  <a:pt x="2491" y="336"/>
                </a:lnTo>
                <a:lnTo>
                  <a:pt x="2277" y="336"/>
                </a:lnTo>
                <a:lnTo>
                  <a:pt x="2277" y="224"/>
                </a:lnTo>
                <a:lnTo>
                  <a:pt x="2471" y="224"/>
                </a:lnTo>
                <a:lnTo>
                  <a:pt x="2471" y="169"/>
                </a:lnTo>
                <a:lnTo>
                  <a:pt x="2277" y="169"/>
                </a:lnTo>
                <a:lnTo>
                  <a:pt x="2277" y="68"/>
                </a:lnTo>
                <a:lnTo>
                  <a:pt x="2487" y="68"/>
                </a:lnTo>
                <a:lnTo>
                  <a:pt x="2487" y="10"/>
                </a:lnTo>
                <a:lnTo>
                  <a:pt x="2210" y="10"/>
                </a:lnTo>
                <a:lnTo>
                  <a:pt x="2210" y="395"/>
                </a:lnTo>
                <a:close/>
                <a:moveTo>
                  <a:pt x="2837" y="76"/>
                </a:moveTo>
                <a:lnTo>
                  <a:pt x="2837" y="76"/>
                </a:lnTo>
                <a:lnTo>
                  <a:pt x="2839" y="76"/>
                </a:lnTo>
                <a:lnTo>
                  <a:pt x="2897" y="241"/>
                </a:lnTo>
                <a:lnTo>
                  <a:pt x="2779" y="241"/>
                </a:lnTo>
                <a:lnTo>
                  <a:pt x="2837" y="76"/>
                </a:lnTo>
                <a:close/>
                <a:moveTo>
                  <a:pt x="2655" y="395"/>
                </a:moveTo>
                <a:lnTo>
                  <a:pt x="2655" y="395"/>
                </a:lnTo>
                <a:lnTo>
                  <a:pt x="2724" y="395"/>
                </a:lnTo>
                <a:lnTo>
                  <a:pt x="2761" y="293"/>
                </a:lnTo>
                <a:lnTo>
                  <a:pt x="2914" y="293"/>
                </a:lnTo>
                <a:lnTo>
                  <a:pt x="2950" y="395"/>
                </a:lnTo>
                <a:lnTo>
                  <a:pt x="3023" y="395"/>
                </a:lnTo>
                <a:lnTo>
                  <a:pt x="2874" y="10"/>
                </a:lnTo>
                <a:lnTo>
                  <a:pt x="2803" y="10"/>
                </a:lnTo>
                <a:lnTo>
                  <a:pt x="2655" y="395"/>
                </a:lnTo>
                <a:close/>
                <a:moveTo>
                  <a:pt x="3068" y="395"/>
                </a:moveTo>
                <a:lnTo>
                  <a:pt x="3068" y="395"/>
                </a:lnTo>
                <a:lnTo>
                  <a:pt x="3132" y="395"/>
                </a:lnTo>
                <a:lnTo>
                  <a:pt x="3132" y="111"/>
                </a:lnTo>
                <a:lnTo>
                  <a:pt x="3133" y="111"/>
                </a:lnTo>
                <a:lnTo>
                  <a:pt x="3309" y="395"/>
                </a:lnTo>
                <a:lnTo>
                  <a:pt x="3380" y="395"/>
                </a:lnTo>
                <a:lnTo>
                  <a:pt x="3380" y="10"/>
                </a:lnTo>
                <a:lnTo>
                  <a:pt x="3316" y="10"/>
                </a:lnTo>
                <a:lnTo>
                  <a:pt x="3316" y="293"/>
                </a:lnTo>
                <a:lnTo>
                  <a:pt x="3315" y="293"/>
                </a:lnTo>
                <a:lnTo>
                  <a:pt x="3139" y="10"/>
                </a:lnTo>
                <a:lnTo>
                  <a:pt x="3068" y="10"/>
                </a:lnTo>
                <a:lnTo>
                  <a:pt x="3068" y="395"/>
                </a:lnTo>
                <a:close/>
                <a:moveTo>
                  <a:pt x="3535" y="64"/>
                </a:moveTo>
                <a:lnTo>
                  <a:pt x="3535" y="64"/>
                </a:lnTo>
                <a:lnTo>
                  <a:pt x="3601" y="64"/>
                </a:lnTo>
                <a:cubicBezTo>
                  <a:pt x="3707" y="64"/>
                  <a:pt x="3729" y="125"/>
                  <a:pt x="3729" y="202"/>
                </a:cubicBezTo>
                <a:cubicBezTo>
                  <a:pt x="3729" y="279"/>
                  <a:pt x="3707" y="340"/>
                  <a:pt x="3601" y="340"/>
                </a:cubicBezTo>
                <a:lnTo>
                  <a:pt x="3535" y="340"/>
                </a:lnTo>
                <a:lnTo>
                  <a:pt x="3535" y="64"/>
                </a:lnTo>
                <a:close/>
                <a:moveTo>
                  <a:pt x="3467" y="395"/>
                </a:moveTo>
                <a:lnTo>
                  <a:pt x="3467" y="395"/>
                </a:lnTo>
                <a:lnTo>
                  <a:pt x="3627" y="395"/>
                </a:lnTo>
                <a:cubicBezTo>
                  <a:pt x="3746" y="395"/>
                  <a:pt x="3797" y="308"/>
                  <a:pt x="3797" y="202"/>
                </a:cubicBezTo>
                <a:cubicBezTo>
                  <a:pt x="3797" y="96"/>
                  <a:pt x="3746" y="10"/>
                  <a:pt x="3627" y="10"/>
                </a:cubicBezTo>
                <a:lnTo>
                  <a:pt x="3467" y="10"/>
                </a:lnTo>
                <a:lnTo>
                  <a:pt x="3467" y="395"/>
                </a:lnTo>
                <a:close/>
                <a:moveTo>
                  <a:pt x="3984" y="266"/>
                </a:moveTo>
                <a:lnTo>
                  <a:pt x="3984" y="266"/>
                </a:lnTo>
                <a:cubicBezTo>
                  <a:pt x="3985" y="362"/>
                  <a:pt x="4056" y="404"/>
                  <a:pt x="4144" y="404"/>
                </a:cubicBezTo>
                <a:cubicBezTo>
                  <a:pt x="4221" y="404"/>
                  <a:pt x="4297" y="369"/>
                  <a:pt x="4297" y="283"/>
                </a:cubicBezTo>
                <a:cubicBezTo>
                  <a:pt x="4297" y="243"/>
                  <a:pt x="4273" y="200"/>
                  <a:pt x="4222" y="185"/>
                </a:cubicBezTo>
                <a:cubicBezTo>
                  <a:pt x="4202" y="179"/>
                  <a:pt x="4117" y="157"/>
                  <a:pt x="4111" y="155"/>
                </a:cubicBezTo>
                <a:cubicBezTo>
                  <a:pt x="4084" y="148"/>
                  <a:pt x="4065" y="132"/>
                  <a:pt x="4065" y="105"/>
                </a:cubicBezTo>
                <a:cubicBezTo>
                  <a:pt x="4065" y="67"/>
                  <a:pt x="4105" y="55"/>
                  <a:pt x="4136" y="55"/>
                </a:cubicBezTo>
                <a:cubicBezTo>
                  <a:pt x="4183" y="55"/>
                  <a:pt x="4216" y="74"/>
                  <a:pt x="4219" y="123"/>
                </a:cubicBezTo>
                <a:lnTo>
                  <a:pt x="4287" y="123"/>
                </a:lnTo>
                <a:cubicBezTo>
                  <a:pt x="4287" y="43"/>
                  <a:pt x="4219" y="0"/>
                  <a:pt x="4139" y="0"/>
                </a:cubicBezTo>
                <a:cubicBezTo>
                  <a:pt x="4069" y="0"/>
                  <a:pt x="3998" y="36"/>
                  <a:pt x="3998" y="114"/>
                </a:cubicBezTo>
                <a:cubicBezTo>
                  <a:pt x="3998" y="154"/>
                  <a:pt x="4017" y="193"/>
                  <a:pt x="4083" y="211"/>
                </a:cubicBezTo>
                <a:cubicBezTo>
                  <a:pt x="4136" y="226"/>
                  <a:pt x="4171" y="233"/>
                  <a:pt x="4198" y="243"/>
                </a:cubicBezTo>
                <a:cubicBezTo>
                  <a:pt x="4214" y="249"/>
                  <a:pt x="4230" y="261"/>
                  <a:pt x="4230" y="291"/>
                </a:cubicBezTo>
                <a:cubicBezTo>
                  <a:pt x="4230" y="320"/>
                  <a:pt x="4208" y="349"/>
                  <a:pt x="4149" y="349"/>
                </a:cubicBezTo>
                <a:cubicBezTo>
                  <a:pt x="4095" y="349"/>
                  <a:pt x="4051" y="326"/>
                  <a:pt x="4051" y="266"/>
                </a:cubicBezTo>
                <a:lnTo>
                  <a:pt x="3984" y="266"/>
                </a:lnTo>
                <a:close/>
                <a:moveTo>
                  <a:pt x="4432" y="64"/>
                </a:moveTo>
                <a:lnTo>
                  <a:pt x="4432" y="64"/>
                </a:lnTo>
                <a:lnTo>
                  <a:pt x="4532" y="64"/>
                </a:lnTo>
                <a:cubicBezTo>
                  <a:pt x="4567" y="64"/>
                  <a:pt x="4598" y="77"/>
                  <a:pt x="4598" y="128"/>
                </a:cubicBezTo>
                <a:cubicBezTo>
                  <a:pt x="4598" y="177"/>
                  <a:pt x="4561" y="192"/>
                  <a:pt x="4531" y="192"/>
                </a:cubicBezTo>
                <a:lnTo>
                  <a:pt x="4432" y="192"/>
                </a:lnTo>
                <a:lnTo>
                  <a:pt x="4432" y="64"/>
                </a:lnTo>
                <a:close/>
                <a:moveTo>
                  <a:pt x="4365" y="395"/>
                </a:moveTo>
                <a:lnTo>
                  <a:pt x="4365" y="395"/>
                </a:lnTo>
                <a:lnTo>
                  <a:pt x="4432" y="395"/>
                </a:lnTo>
                <a:lnTo>
                  <a:pt x="4432" y="247"/>
                </a:lnTo>
                <a:lnTo>
                  <a:pt x="4535" y="247"/>
                </a:lnTo>
                <a:cubicBezTo>
                  <a:pt x="4645" y="248"/>
                  <a:pt x="4666" y="177"/>
                  <a:pt x="4666" y="129"/>
                </a:cubicBezTo>
                <a:cubicBezTo>
                  <a:pt x="4666" y="81"/>
                  <a:pt x="4645" y="10"/>
                  <a:pt x="4535" y="10"/>
                </a:cubicBezTo>
                <a:lnTo>
                  <a:pt x="4365" y="10"/>
                </a:lnTo>
                <a:lnTo>
                  <a:pt x="4365" y="395"/>
                </a:lnTo>
                <a:close/>
                <a:moveTo>
                  <a:pt x="4841" y="76"/>
                </a:moveTo>
                <a:lnTo>
                  <a:pt x="4841" y="76"/>
                </a:lnTo>
                <a:lnTo>
                  <a:pt x="4842" y="76"/>
                </a:lnTo>
                <a:lnTo>
                  <a:pt x="4900" y="241"/>
                </a:lnTo>
                <a:lnTo>
                  <a:pt x="4782" y="241"/>
                </a:lnTo>
                <a:lnTo>
                  <a:pt x="4841" y="76"/>
                </a:lnTo>
                <a:close/>
                <a:moveTo>
                  <a:pt x="4658" y="395"/>
                </a:moveTo>
                <a:lnTo>
                  <a:pt x="4658" y="395"/>
                </a:lnTo>
                <a:lnTo>
                  <a:pt x="4728" y="395"/>
                </a:lnTo>
                <a:lnTo>
                  <a:pt x="4764" y="293"/>
                </a:lnTo>
                <a:lnTo>
                  <a:pt x="4918" y="293"/>
                </a:lnTo>
                <a:lnTo>
                  <a:pt x="4954" y="395"/>
                </a:lnTo>
                <a:lnTo>
                  <a:pt x="5026" y="395"/>
                </a:lnTo>
                <a:lnTo>
                  <a:pt x="4878" y="10"/>
                </a:lnTo>
                <a:lnTo>
                  <a:pt x="4806" y="10"/>
                </a:lnTo>
                <a:lnTo>
                  <a:pt x="4658" y="395"/>
                </a:lnTo>
                <a:close/>
                <a:moveTo>
                  <a:pt x="5385" y="132"/>
                </a:moveTo>
                <a:lnTo>
                  <a:pt x="5385" y="132"/>
                </a:lnTo>
                <a:cubicBezTo>
                  <a:pt x="5377" y="49"/>
                  <a:pt x="5308" y="1"/>
                  <a:pt x="5221" y="0"/>
                </a:cubicBezTo>
                <a:cubicBezTo>
                  <a:pt x="5106" y="0"/>
                  <a:pt x="5037" y="92"/>
                  <a:pt x="5037" y="202"/>
                </a:cubicBezTo>
                <a:cubicBezTo>
                  <a:pt x="5037" y="312"/>
                  <a:pt x="5106" y="404"/>
                  <a:pt x="5221" y="404"/>
                </a:cubicBezTo>
                <a:cubicBezTo>
                  <a:pt x="5315" y="404"/>
                  <a:pt x="5380" y="340"/>
                  <a:pt x="5385" y="248"/>
                </a:cubicBezTo>
                <a:lnTo>
                  <a:pt x="5320" y="248"/>
                </a:lnTo>
                <a:cubicBezTo>
                  <a:pt x="5314" y="304"/>
                  <a:pt x="5281" y="349"/>
                  <a:pt x="5221" y="349"/>
                </a:cubicBezTo>
                <a:cubicBezTo>
                  <a:pt x="5139" y="349"/>
                  <a:pt x="5104" y="276"/>
                  <a:pt x="5104" y="202"/>
                </a:cubicBezTo>
                <a:cubicBezTo>
                  <a:pt x="5104" y="128"/>
                  <a:pt x="5139" y="55"/>
                  <a:pt x="5221" y="55"/>
                </a:cubicBezTo>
                <a:cubicBezTo>
                  <a:pt x="5278" y="55"/>
                  <a:pt x="5306" y="88"/>
                  <a:pt x="5317" y="132"/>
                </a:cubicBezTo>
                <a:lnTo>
                  <a:pt x="5385" y="132"/>
                </a:lnTo>
                <a:close/>
                <a:moveTo>
                  <a:pt x="5454" y="395"/>
                </a:moveTo>
                <a:lnTo>
                  <a:pt x="5454" y="395"/>
                </a:lnTo>
                <a:lnTo>
                  <a:pt x="5735" y="395"/>
                </a:lnTo>
                <a:lnTo>
                  <a:pt x="5735" y="336"/>
                </a:lnTo>
                <a:lnTo>
                  <a:pt x="5521" y="336"/>
                </a:lnTo>
                <a:lnTo>
                  <a:pt x="5521" y="224"/>
                </a:lnTo>
                <a:lnTo>
                  <a:pt x="5716" y="224"/>
                </a:lnTo>
                <a:lnTo>
                  <a:pt x="5716" y="169"/>
                </a:lnTo>
                <a:lnTo>
                  <a:pt x="5521" y="169"/>
                </a:lnTo>
                <a:lnTo>
                  <a:pt x="5521" y="68"/>
                </a:lnTo>
                <a:lnTo>
                  <a:pt x="5731" y="68"/>
                </a:lnTo>
                <a:lnTo>
                  <a:pt x="5731" y="10"/>
                </a:lnTo>
                <a:lnTo>
                  <a:pt x="5454" y="10"/>
                </a:lnTo>
                <a:lnTo>
                  <a:pt x="5454" y="395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07B484E7-C734-0A40-A611-6F45FFD8DB0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04550" y="341313"/>
            <a:ext cx="92075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3000"/>
              </a:lnSpc>
              <a:buFont typeface="Arial" charset="0"/>
              <a:buChar char="•"/>
              <a:defRPr sz="1500">
                <a:solidFill>
                  <a:srgbClr val="595959"/>
                </a:solidFill>
                <a:latin typeface="Arial" charset="0"/>
              </a:defRPr>
            </a:lvl1pPr>
            <a:lvl2pPr marL="358775" indent="-179388">
              <a:lnSpc>
                <a:spcPct val="113000"/>
              </a:lnSpc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2pPr>
            <a:lvl3pPr marL="539750" indent="-179388">
              <a:lnSpc>
                <a:spcPct val="113000"/>
              </a:lnSpc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3pPr>
            <a:lvl4pPr marL="719138" indent="-179388">
              <a:lnSpc>
                <a:spcPct val="113000"/>
              </a:lnSpc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4pPr>
            <a:lvl5pPr marL="898525" indent="-179388">
              <a:lnSpc>
                <a:spcPct val="113000"/>
              </a:lnSpc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5pPr>
            <a:lvl6pPr marL="1355725" indent="-179388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6pPr>
            <a:lvl7pPr marL="1812925" indent="-179388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7pPr>
            <a:lvl8pPr marL="2270125" indent="-179388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8pPr>
            <a:lvl9pPr marL="2727325" indent="-179388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9pPr>
          </a:lstStyle>
          <a:p>
            <a:pPr algn="r" eaLnBrk="1" hangingPunct="1">
              <a:buFont typeface="Arial" charset="0"/>
              <a:buNone/>
            </a:pPr>
            <a:r>
              <a:rPr lang="de-DE" altLang="de-DE" sz="900" b="1" dirty="0">
                <a:solidFill>
                  <a:srgbClr val="FF9900"/>
                </a:solidFill>
              </a:rPr>
              <a:t>Airbus Amber</a:t>
            </a:r>
            <a:endParaRPr lang="en-GB" altLang="de-DE" sz="9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575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header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 October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 Malagoli - Road Map For Space Harness - SPCD 2024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06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 customisable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/>
          <p:cNvSpPr>
            <a:spLocks noChangeArrowheads="1"/>
          </p:cNvSpPr>
          <p:nvPr/>
        </p:nvSpPr>
        <p:spPr bwMode="gray">
          <a:xfrm>
            <a:off x="0" y="3625065"/>
            <a:ext cx="12192000" cy="32329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361">
              <a:solidFill>
                <a:srgbClr val="000000"/>
              </a:solidFill>
            </a:endParaRPr>
          </a:p>
        </p:txBody>
      </p:sp>
      <p:grpSp>
        <p:nvGrpSpPr>
          <p:cNvPr id="20" name="Group 15"/>
          <p:cNvGrpSpPr>
            <a:grpSpLocks/>
          </p:cNvGrpSpPr>
          <p:nvPr/>
        </p:nvGrpSpPr>
        <p:grpSpPr bwMode="white">
          <a:xfrm>
            <a:off x="5430" y="3606831"/>
            <a:ext cx="12192000" cy="61997"/>
            <a:chOff x="3" y="1195"/>
            <a:chExt cx="6736" cy="68"/>
          </a:xfrm>
        </p:grpSpPr>
        <p:sp>
          <p:nvSpPr>
            <p:cNvPr id="21" name="Rectangle 16"/>
            <p:cNvSpPr>
              <a:spLocks noChangeArrowheads="1"/>
            </p:cNvSpPr>
            <p:nvPr/>
          </p:nvSpPr>
          <p:spPr bwMode="white">
            <a:xfrm>
              <a:off x="3" y="1195"/>
              <a:ext cx="6733" cy="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>
                <a:solidFill>
                  <a:srgbClr val="000000"/>
                </a:solidFill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white">
            <a:xfrm>
              <a:off x="1829" y="1195"/>
              <a:ext cx="4910" cy="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>
                <a:solidFill>
                  <a:srgbClr val="000000"/>
                </a:solidFill>
              </a:endParaRPr>
            </a:p>
          </p:txBody>
        </p:sp>
      </p:grpSp>
      <p:sp>
        <p:nvSpPr>
          <p:cNvPr id="23555" name="Rectangle 3"/>
          <p:cNvSpPr>
            <a:spLocks noGrp="1" noChangeArrowheads="1"/>
          </p:cNvSpPr>
          <p:nvPr>
            <p:ph type="ctrTitle" hasCustomPrompt="1"/>
          </p:nvPr>
        </p:nvSpPr>
        <p:spPr bwMode="white">
          <a:xfrm>
            <a:off x="3305016" y="4143314"/>
            <a:ext cx="6031344" cy="871200"/>
          </a:xfrm>
        </p:spPr>
        <p:txBody>
          <a:bodyPr anchor="b" anchorCtr="0"/>
          <a:lstStyle>
            <a:lvl1pPr>
              <a:lnSpc>
                <a:spcPct val="105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de-DE" noProof="0" dirty="0"/>
              <a:t>Click to edit header</a:t>
            </a:r>
            <a:endParaRPr lang="de-DE" altLang="de-DE" noProof="0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305016" y="5077977"/>
            <a:ext cx="6031344" cy="678521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de-DE" noProof="0" dirty="0"/>
              <a:t>Click to edit Master subtitle style</a:t>
            </a:r>
            <a:endParaRPr lang="de-DE" altLang="de-D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305016" y="5936400"/>
            <a:ext cx="6031344" cy="792000"/>
          </a:xfrm>
        </p:spPr>
        <p:txBody>
          <a:bodyPr/>
          <a:lstStyle>
            <a:lvl1pPr marL="0" indent="0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0"/>
            <a:ext cx="12192000" cy="3606831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10614576" y="6254454"/>
            <a:ext cx="1332000" cy="246595"/>
            <a:chOff x="830300" y="1716088"/>
            <a:chExt cx="10058401" cy="1862137"/>
          </a:xfrm>
          <a:solidFill>
            <a:schemeClr val="bg1"/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3857663" y="1749425"/>
              <a:ext cx="1604963" cy="1789112"/>
            </a:xfrm>
            <a:custGeom>
              <a:avLst/>
              <a:gdLst>
                <a:gd name="T0" fmla="*/ 247 w 247"/>
                <a:gd name="T1" fmla="*/ 93 h 275"/>
                <a:gd name="T2" fmla="*/ 142 w 247"/>
                <a:gd name="T3" fmla="*/ 0 h 275"/>
                <a:gd name="T4" fmla="*/ 0 w 247"/>
                <a:gd name="T5" fmla="*/ 0 h 275"/>
                <a:gd name="T6" fmla="*/ 0 w 247"/>
                <a:gd name="T7" fmla="*/ 275 h 275"/>
                <a:gd name="T8" fmla="*/ 67 w 247"/>
                <a:gd name="T9" fmla="*/ 275 h 275"/>
                <a:gd name="T10" fmla="*/ 67 w 247"/>
                <a:gd name="T11" fmla="*/ 60 h 275"/>
                <a:gd name="T12" fmla="*/ 143 w 247"/>
                <a:gd name="T13" fmla="*/ 60 h 275"/>
                <a:gd name="T14" fmla="*/ 181 w 247"/>
                <a:gd name="T15" fmla="*/ 94 h 275"/>
                <a:gd name="T16" fmla="*/ 142 w 247"/>
                <a:gd name="T17" fmla="*/ 128 h 275"/>
                <a:gd name="T18" fmla="*/ 77 w 247"/>
                <a:gd name="T19" fmla="*/ 128 h 275"/>
                <a:gd name="T20" fmla="*/ 169 w 247"/>
                <a:gd name="T21" fmla="*/ 275 h 275"/>
                <a:gd name="T22" fmla="*/ 246 w 247"/>
                <a:gd name="T23" fmla="*/ 275 h 275"/>
                <a:gd name="T24" fmla="*/ 183 w 247"/>
                <a:gd name="T25" fmla="*/ 177 h 275"/>
                <a:gd name="T26" fmla="*/ 247 w 247"/>
                <a:gd name="T27" fmla="*/ 9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75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3130588" y="1749425"/>
              <a:ext cx="434975" cy="1789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830300" y="1749425"/>
              <a:ext cx="2203450" cy="1789112"/>
            </a:xfrm>
            <a:custGeom>
              <a:avLst/>
              <a:gdLst>
                <a:gd name="T0" fmla="*/ 573 w 1388"/>
                <a:gd name="T1" fmla="*/ 0 h 1127"/>
                <a:gd name="T2" fmla="*/ 0 w 1388"/>
                <a:gd name="T3" fmla="*/ 1127 h 1127"/>
                <a:gd name="T4" fmla="*/ 307 w 1388"/>
                <a:gd name="T5" fmla="*/ 1127 h 1127"/>
                <a:gd name="T6" fmla="*/ 401 w 1388"/>
                <a:gd name="T7" fmla="*/ 939 h 1127"/>
                <a:gd name="T8" fmla="*/ 864 w 1388"/>
                <a:gd name="T9" fmla="*/ 939 h 1127"/>
                <a:gd name="T10" fmla="*/ 749 w 1388"/>
                <a:gd name="T11" fmla="*/ 705 h 1127"/>
                <a:gd name="T12" fmla="*/ 516 w 1388"/>
                <a:gd name="T13" fmla="*/ 705 h 1127"/>
                <a:gd name="T14" fmla="*/ 688 w 1388"/>
                <a:gd name="T15" fmla="*/ 356 h 1127"/>
                <a:gd name="T16" fmla="*/ 692 w 1388"/>
                <a:gd name="T17" fmla="*/ 356 h 1127"/>
                <a:gd name="T18" fmla="*/ 1072 w 1388"/>
                <a:gd name="T19" fmla="*/ 1127 h 1127"/>
                <a:gd name="T20" fmla="*/ 1388 w 1388"/>
                <a:gd name="T21" fmla="*/ 1127 h 1127"/>
                <a:gd name="T22" fmla="*/ 815 w 1388"/>
                <a:gd name="T23" fmla="*/ 0 h 1127"/>
                <a:gd name="T24" fmla="*/ 573 w 1388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8" h="1127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/>
            <p:cNvSpPr>
              <a:spLocks noEditPoints="1"/>
            </p:cNvSpPr>
            <p:nvPr/>
          </p:nvSpPr>
          <p:spPr bwMode="auto">
            <a:xfrm>
              <a:off x="5670588" y="1749425"/>
              <a:ext cx="1670050" cy="1789112"/>
            </a:xfrm>
            <a:custGeom>
              <a:avLst/>
              <a:gdLst>
                <a:gd name="T0" fmla="*/ 213 w 257"/>
                <a:gd name="T1" fmla="*/ 133 h 275"/>
                <a:gd name="T2" fmla="*/ 245 w 257"/>
                <a:gd name="T3" fmla="*/ 75 h 275"/>
                <a:gd name="T4" fmla="*/ 157 w 257"/>
                <a:gd name="T5" fmla="*/ 0 h 275"/>
                <a:gd name="T6" fmla="*/ 0 w 257"/>
                <a:gd name="T7" fmla="*/ 0 h 275"/>
                <a:gd name="T8" fmla="*/ 0 w 257"/>
                <a:gd name="T9" fmla="*/ 275 h 275"/>
                <a:gd name="T10" fmla="*/ 163 w 257"/>
                <a:gd name="T11" fmla="*/ 275 h 275"/>
                <a:gd name="T12" fmla="*/ 257 w 257"/>
                <a:gd name="T13" fmla="*/ 198 h 275"/>
                <a:gd name="T14" fmla="*/ 213 w 257"/>
                <a:gd name="T15" fmla="*/ 133 h 275"/>
                <a:gd name="T16" fmla="*/ 67 w 257"/>
                <a:gd name="T17" fmla="*/ 59 h 275"/>
                <a:gd name="T18" fmla="*/ 157 w 257"/>
                <a:gd name="T19" fmla="*/ 59 h 275"/>
                <a:gd name="T20" fmla="*/ 180 w 257"/>
                <a:gd name="T21" fmla="*/ 83 h 275"/>
                <a:gd name="T22" fmla="*/ 156 w 257"/>
                <a:gd name="T23" fmla="*/ 107 h 275"/>
                <a:gd name="T24" fmla="*/ 67 w 257"/>
                <a:gd name="T25" fmla="*/ 107 h 275"/>
                <a:gd name="T26" fmla="*/ 67 w 257"/>
                <a:gd name="T27" fmla="*/ 59 h 275"/>
                <a:gd name="T28" fmla="*/ 158 w 257"/>
                <a:gd name="T29" fmla="*/ 218 h 275"/>
                <a:gd name="T30" fmla="*/ 67 w 257"/>
                <a:gd name="T31" fmla="*/ 218 h 275"/>
                <a:gd name="T32" fmla="*/ 67 w 257"/>
                <a:gd name="T33" fmla="*/ 162 h 275"/>
                <a:gd name="T34" fmla="*/ 158 w 257"/>
                <a:gd name="T35" fmla="*/ 162 h 275"/>
                <a:gd name="T36" fmla="*/ 187 w 257"/>
                <a:gd name="T37" fmla="*/ 189 h 275"/>
                <a:gd name="T38" fmla="*/ 158 w 257"/>
                <a:gd name="T39" fmla="*/ 21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275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7529550" y="1749425"/>
              <a:ext cx="1630363" cy="1828800"/>
            </a:xfrm>
            <a:custGeom>
              <a:avLst/>
              <a:gdLst>
                <a:gd name="T0" fmla="*/ 182 w 251"/>
                <a:gd name="T1" fmla="*/ 154 h 281"/>
                <a:gd name="T2" fmla="*/ 125 w 251"/>
                <a:gd name="T3" fmla="*/ 219 h 281"/>
                <a:gd name="T4" fmla="*/ 68 w 251"/>
                <a:gd name="T5" fmla="*/ 154 h 281"/>
                <a:gd name="T6" fmla="*/ 68 w 251"/>
                <a:gd name="T7" fmla="*/ 0 h 281"/>
                <a:gd name="T8" fmla="*/ 0 w 251"/>
                <a:gd name="T9" fmla="*/ 0 h 281"/>
                <a:gd name="T10" fmla="*/ 0 w 251"/>
                <a:gd name="T11" fmla="*/ 149 h 281"/>
                <a:gd name="T12" fmla="*/ 125 w 251"/>
                <a:gd name="T13" fmla="*/ 281 h 281"/>
                <a:gd name="T14" fmla="*/ 251 w 251"/>
                <a:gd name="T15" fmla="*/ 149 h 281"/>
                <a:gd name="T16" fmla="*/ 251 w 251"/>
                <a:gd name="T17" fmla="*/ 0 h 281"/>
                <a:gd name="T18" fmla="*/ 182 w 251"/>
                <a:gd name="T19" fmla="*/ 0 h 281"/>
                <a:gd name="T20" fmla="*/ 182 w 251"/>
                <a:gd name="T21" fmla="*/ 15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28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9309138" y="1716088"/>
              <a:ext cx="1579563" cy="1862137"/>
            </a:xfrm>
            <a:custGeom>
              <a:avLst/>
              <a:gdLst>
                <a:gd name="T0" fmla="*/ 156 w 243"/>
                <a:gd name="T1" fmla="*/ 115 h 286"/>
                <a:gd name="T2" fmla="*/ 78 w 243"/>
                <a:gd name="T3" fmla="*/ 80 h 286"/>
                <a:gd name="T4" fmla="*/ 121 w 243"/>
                <a:gd name="T5" fmla="*/ 59 h 286"/>
                <a:gd name="T6" fmla="*/ 216 w 243"/>
                <a:gd name="T7" fmla="*/ 81 h 286"/>
                <a:gd name="T8" fmla="*/ 237 w 243"/>
                <a:gd name="T9" fmla="*/ 25 h 286"/>
                <a:gd name="T10" fmla="*/ 122 w 243"/>
                <a:gd name="T11" fmla="*/ 0 h 286"/>
                <a:gd name="T12" fmla="*/ 11 w 243"/>
                <a:gd name="T13" fmla="*/ 82 h 286"/>
                <a:gd name="T14" fmla="*/ 109 w 243"/>
                <a:gd name="T15" fmla="*/ 168 h 286"/>
                <a:gd name="T16" fmla="*/ 174 w 243"/>
                <a:gd name="T17" fmla="*/ 202 h 286"/>
                <a:gd name="T18" fmla="*/ 130 w 243"/>
                <a:gd name="T19" fmla="*/ 226 h 286"/>
                <a:gd name="T20" fmla="*/ 20 w 243"/>
                <a:gd name="T21" fmla="*/ 199 h 286"/>
                <a:gd name="T22" fmla="*/ 0 w 243"/>
                <a:gd name="T23" fmla="*/ 257 h 286"/>
                <a:gd name="T24" fmla="*/ 132 w 243"/>
                <a:gd name="T25" fmla="*/ 286 h 286"/>
                <a:gd name="T26" fmla="*/ 243 w 243"/>
                <a:gd name="T27" fmla="*/ 200 h 286"/>
                <a:gd name="T28" fmla="*/ 156 w 243"/>
                <a:gd name="T29" fmla="*/ 11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286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4" name="Freeform 5"/>
          <p:cNvSpPr>
            <a:spLocks noChangeAspect="1" noEditPoints="1"/>
          </p:cNvSpPr>
          <p:nvPr userDrawn="1"/>
        </p:nvSpPr>
        <p:spPr bwMode="gray">
          <a:xfrm>
            <a:off x="3305016" y="3829381"/>
            <a:ext cx="1652400" cy="116385"/>
          </a:xfrm>
          <a:custGeom>
            <a:avLst/>
            <a:gdLst>
              <a:gd name="T0" fmla="*/ 263 w 5735"/>
              <a:gd name="T1" fmla="*/ 202 h 404"/>
              <a:gd name="T2" fmla="*/ 0 w 5735"/>
              <a:gd name="T3" fmla="*/ 395 h 404"/>
              <a:gd name="T4" fmla="*/ 160 w 5735"/>
              <a:gd name="T5" fmla="*/ 10 h 404"/>
              <a:gd name="T6" fmla="*/ 399 w 5735"/>
              <a:gd name="T7" fmla="*/ 395 h 404"/>
              <a:gd name="T8" fmla="*/ 466 w 5735"/>
              <a:gd name="T9" fmla="*/ 224 h 404"/>
              <a:gd name="T10" fmla="*/ 466 w 5735"/>
              <a:gd name="T11" fmla="*/ 68 h 404"/>
              <a:gd name="T12" fmla="*/ 399 w 5735"/>
              <a:gd name="T13" fmla="*/ 395 h 404"/>
              <a:gd name="T14" fmla="*/ 813 w 5735"/>
              <a:gd name="T15" fmla="*/ 224 h 404"/>
              <a:gd name="T16" fmla="*/ 813 w 5735"/>
              <a:gd name="T17" fmla="*/ 68 h 404"/>
              <a:gd name="T18" fmla="*/ 746 w 5735"/>
              <a:gd name="T19" fmla="*/ 395 h 404"/>
              <a:gd name="T20" fmla="*/ 1348 w 5735"/>
              <a:gd name="T21" fmla="*/ 336 h 404"/>
              <a:gd name="T22" fmla="*/ 1329 w 5735"/>
              <a:gd name="T23" fmla="*/ 169 h 404"/>
              <a:gd name="T24" fmla="*/ 1344 w 5735"/>
              <a:gd name="T25" fmla="*/ 10 h 404"/>
              <a:gd name="T26" fmla="*/ 1413 w 5735"/>
              <a:gd name="T27" fmla="*/ 395 h 404"/>
              <a:gd name="T28" fmla="*/ 1654 w 5735"/>
              <a:gd name="T29" fmla="*/ 395 h 404"/>
              <a:gd name="T30" fmla="*/ 1661 w 5735"/>
              <a:gd name="T31" fmla="*/ 293 h 404"/>
              <a:gd name="T32" fmla="*/ 1413 w 5735"/>
              <a:gd name="T33" fmla="*/ 395 h 404"/>
              <a:gd name="T34" fmla="*/ 1793 w 5735"/>
              <a:gd name="T35" fmla="*/ 202 h 404"/>
              <a:gd name="T36" fmla="*/ 1977 w 5735"/>
              <a:gd name="T37" fmla="*/ 349 h 404"/>
              <a:gd name="T38" fmla="*/ 2141 w 5735"/>
              <a:gd name="T39" fmla="*/ 132 h 404"/>
              <a:gd name="T40" fmla="*/ 2491 w 5735"/>
              <a:gd name="T41" fmla="*/ 336 h 404"/>
              <a:gd name="T42" fmla="*/ 2471 w 5735"/>
              <a:gd name="T43" fmla="*/ 169 h 404"/>
              <a:gd name="T44" fmla="*/ 2487 w 5735"/>
              <a:gd name="T45" fmla="*/ 10 h 404"/>
              <a:gd name="T46" fmla="*/ 2837 w 5735"/>
              <a:gd name="T47" fmla="*/ 76 h 404"/>
              <a:gd name="T48" fmla="*/ 2837 w 5735"/>
              <a:gd name="T49" fmla="*/ 76 h 404"/>
              <a:gd name="T50" fmla="*/ 2761 w 5735"/>
              <a:gd name="T51" fmla="*/ 293 h 404"/>
              <a:gd name="T52" fmla="*/ 2874 w 5735"/>
              <a:gd name="T53" fmla="*/ 10 h 404"/>
              <a:gd name="T54" fmla="*/ 3068 w 5735"/>
              <a:gd name="T55" fmla="*/ 395 h 404"/>
              <a:gd name="T56" fmla="*/ 3309 w 5735"/>
              <a:gd name="T57" fmla="*/ 395 h 404"/>
              <a:gd name="T58" fmla="*/ 3316 w 5735"/>
              <a:gd name="T59" fmla="*/ 293 h 404"/>
              <a:gd name="T60" fmla="*/ 3068 w 5735"/>
              <a:gd name="T61" fmla="*/ 395 h 404"/>
              <a:gd name="T62" fmla="*/ 3729 w 5735"/>
              <a:gd name="T63" fmla="*/ 202 h 404"/>
              <a:gd name="T64" fmla="*/ 3467 w 5735"/>
              <a:gd name="T65" fmla="*/ 395 h 404"/>
              <a:gd name="T66" fmla="*/ 3627 w 5735"/>
              <a:gd name="T67" fmla="*/ 10 h 404"/>
              <a:gd name="T68" fmla="*/ 3984 w 5735"/>
              <a:gd name="T69" fmla="*/ 266 h 404"/>
              <a:gd name="T70" fmla="*/ 4111 w 5735"/>
              <a:gd name="T71" fmla="*/ 155 h 404"/>
              <a:gd name="T72" fmla="*/ 4287 w 5735"/>
              <a:gd name="T73" fmla="*/ 123 h 404"/>
              <a:gd name="T74" fmla="*/ 4198 w 5735"/>
              <a:gd name="T75" fmla="*/ 243 h 404"/>
              <a:gd name="T76" fmla="*/ 3984 w 5735"/>
              <a:gd name="T77" fmla="*/ 266 h 404"/>
              <a:gd name="T78" fmla="*/ 4598 w 5735"/>
              <a:gd name="T79" fmla="*/ 128 h 404"/>
              <a:gd name="T80" fmla="*/ 4365 w 5735"/>
              <a:gd name="T81" fmla="*/ 395 h 404"/>
              <a:gd name="T82" fmla="*/ 4535 w 5735"/>
              <a:gd name="T83" fmla="*/ 247 h 404"/>
              <a:gd name="T84" fmla="*/ 4365 w 5735"/>
              <a:gd name="T85" fmla="*/ 395 h 404"/>
              <a:gd name="T86" fmla="*/ 4900 w 5735"/>
              <a:gd name="T87" fmla="*/ 241 h 404"/>
              <a:gd name="T88" fmla="*/ 4658 w 5735"/>
              <a:gd name="T89" fmla="*/ 395 h 404"/>
              <a:gd name="T90" fmla="*/ 4954 w 5735"/>
              <a:gd name="T91" fmla="*/ 395 h 404"/>
              <a:gd name="T92" fmla="*/ 4658 w 5735"/>
              <a:gd name="T93" fmla="*/ 395 h 404"/>
              <a:gd name="T94" fmla="*/ 5037 w 5735"/>
              <a:gd name="T95" fmla="*/ 202 h 404"/>
              <a:gd name="T96" fmla="*/ 5221 w 5735"/>
              <a:gd name="T97" fmla="*/ 349 h 404"/>
              <a:gd name="T98" fmla="*/ 5385 w 5735"/>
              <a:gd name="T99" fmla="*/ 132 h 404"/>
              <a:gd name="T100" fmla="*/ 5735 w 5735"/>
              <a:gd name="T101" fmla="*/ 336 h 404"/>
              <a:gd name="T102" fmla="*/ 5716 w 5735"/>
              <a:gd name="T103" fmla="*/ 169 h 404"/>
              <a:gd name="T104" fmla="*/ 5731 w 5735"/>
              <a:gd name="T105" fmla="*/ 1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35" h="404">
                <a:moveTo>
                  <a:pt x="68" y="64"/>
                </a:moveTo>
                <a:lnTo>
                  <a:pt x="68" y="64"/>
                </a:lnTo>
                <a:lnTo>
                  <a:pt x="134" y="64"/>
                </a:lnTo>
                <a:cubicBezTo>
                  <a:pt x="240" y="64"/>
                  <a:pt x="263" y="125"/>
                  <a:pt x="263" y="202"/>
                </a:cubicBezTo>
                <a:cubicBezTo>
                  <a:pt x="263" y="279"/>
                  <a:pt x="240" y="340"/>
                  <a:pt x="134" y="340"/>
                </a:cubicBezTo>
                <a:lnTo>
                  <a:pt x="68" y="340"/>
                </a:lnTo>
                <a:lnTo>
                  <a:pt x="68" y="64"/>
                </a:lnTo>
                <a:close/>
                <a:moveTo>
                  <a:pt x="0" y="395"/>
                </a:moveTo>
                <a:lnTo>
                  <a:pt x="0" y="395"/>
                </a:lnTo>
                <a:lnTo>
                  <a:pt x="160" y="395"/>
                </a:lnTo>
                <a:cubicBezTo>
                  <a:pt x="279" y="395"/>
                  <a:pt x="330" y="308"/>
                  <a:pt x="330" y="202"/>
                </a:cubicBezTo>
                <a:cubicBezTo>
                  <a:pt x="330" y="96"/>
                  <a:pt x="279" y="10"/>
                  <a:pt x="160" y="10"/>
                </a:cubicBezTo>
                <a:lnTo>
                  <a:pt x="0" y="10"/>
                </a:lnTo>
                <a:lnTo>
                  <a:pt x="0" y="395"/>
                </a:lnTo>
                <a:close/>
                <a:moveTo>
                  <a:pt x="399" y="395"/>
                </a:moveTo>
                <a:lnTo>
                  <a:pt x="399" y="395"/>
                </a:lnTo>
                <a:lnTo>
                  <a:pt x="680" y="395"/>
                </a:lnTo>
                <a:lnTo>
                  <a:pt x="680" y="336"/>
                </a:lnTo>
                <a:lnTo>
                  <a:pt x="466" y="336"/>
                </a:lnTo>
                <a:lnTo>
                  <a:pt x="466" y="224"/>
                </a:lnTo>
                <a:lnTo>
                  <a:pt x="660" y="224"/>
                </a:lnTo>
                <a:lnTo>
                  <a:pt x="660" y="169"/>
                </a:lnTo>
                <a:lnTo>
                  <a:pt x="466" y="169"/>
                </a:lnTo>
                <a:lnTo>
                  <a:pt x="466" y="68"/>
                </a:lnTo>
                <a:lnTo>
                  <a:pt x="676" y="68"/>
                </a:lnTo>
                <a:lnTo>
                  <a:pt x="676" y="10"/>
                </a:lnTo>
                <a:lnTo>
                  <a:pt x="399" y="10"/>
                </a:lnTo>
                <a:lnTo>
                  <a:pt x="399" y="395"/>
                </a:lnTo>
                <a:close/>
                <a:moveTo>
                  <a:pt x="746" y="395"/>
                </a:moveTo>
                <a:lnTo>
                  <a:pt x="746" y="395"/>
                </a:lnTo>
                <a:lnTo>
                  <a:pt x="813" y="395"/>
                </a:lnTo>
                <a:lnTo>
                  <a:pt x="813" y="224"/>
                </a:lnTo>
                <a:lnTo>
                  <a:pt x="988" y="224"/>
                </a:lnTo>
                <a:lnTo>
                  <a:pt x="988" y="169"/>
                </a:lnTo>
                <a:lnTo>
                  <a:pt x="813" y="169"/>
                </a:lnTo>
                <a:lnTo>
                  <a:pt x="813" y="68"/>
                </a:lnTo>
                <a:lnTo>
                  <a:pt x="1012" y="68"/>
                </a:lnTo>
                <a:lnTo>
                  <a:pt x="1012" y="10"/>
                </a:lnTo>
                <a:lnTo>
                  <a:pt x="746" y="10"/>
                </a:lnTo>
                <a:lnTo>
                  <a:pt x="746" y="395"/>
                </a:lnTo>
                <a:close/>
                <a:moveTo>
                  <a:pt x="1067" y="395"/>
                </a:moveTo>
                <a:lnTo>
                  <a:pt x="1067" y="395"/>
                </a:lnTo>
                <a:lnTo>
                  <a:pt x="1348" y="395"/>
                </a:lnTo>
                <a:lnTo>
                  <a:pt x="1348" y="336"/>
                </a:lnTo>
                <a:lnTo>
                  <a:pt x="1135" y="336"/>
                </a:lnTo>
                <a:lnTo>
                  <a:pt x="1135" y="224"/>
                </a:lnTo>
                <a:lnTo>
                  <a:pt x="1329" y="224"/>
                </a:lnTo>
                <a:lnTo>
                  <a:pt x="1329" y="169"/>
                </a:lnTo>
                <a:lnTo>
                  <a:pt x="1135" y="169"/>
                </a:lnTo>
                <a:lnTo>
                  <a:pt x="1135" y="68"/>
                </a:lnTo>
                <a:lnTo>
                  <a:pt x="1344" y="68"/>
                </a:lnTo>
                <a:lnTo>
                  <a:pt x="1344" y="10"/>
                </a:lnTo>
                <a:lnTo>
                  <a:pt x="1067" y="10"/>
                </a:lnTo>
                <a:lnTo>
                  <a:pt x="1067" y="395"/>
                </a:lnTo>
                <a:close/>
                <a:moveTo>
                  <a:pt x="1413" y="395"/>
                </a:moveTo>
                <a:lnTo>
                  <a:pt x="1413" y="395"/>
                </a:lnTo>
                <a:lnTo>
                  <a:pt x="1477" y="395"/>
                </a:lnTo>
                <a:lnTo>
                  <a:pt x="1477" y="111"/>
                </a:lnTo>
                <a:lnTo>
                  <a:pt x="1479" y="111"/>
                </a:lnTo>
                <a:lnTo>
                  <a:pt x="1654" y="395"/>
                </a:lnTo>
                <a:lnTo>
                  <a:pt x="1725" y="395"/>
                </a:lnTo>
                <a:lnTo>
                  <a:pt x="1725" y="10"/>
                </a:lnTo>
                <a:lnTo>
                  <a:pt x="1661" y="10"/>
                </a:lnTo>
                <a:lnTo>
                  <a:pt x="1661" y="293"/>
                </a:lnTo>
                <a:lnTo>
                  <a:pt x="1660" y="293"/>
                </a:lnTo>
                <a:lnTo>
                  <a:pt x="1484" y="10"/>
                </a:lnTo>
                <a:lnTo>
                  <a:pt x="1413" y="10"/>
                </a:lnTo>
                <a:lnTo>
                  <a:pt x="1413" y="395"/>
                </a:lnTo>
                <a:close/>
                <a:moveTo>
                  <a:pt x="2141" y="132"/>
                </a:moveTo>
                <a:lnTo>
                  <a:pt x="2141" y="132"/>
                </a:lnTo>
                <a:cubicBezTo>
                  <a:pt x="2133" y="49"/>
                  <a:pt x="2064" y="1"/>
                  <a:pt x="1977" y="0"/>
                </a:cubicBezTo>
                <a:cubicBezTo>
                  <a:pt x="1862" y="0"/>
                  <a:pt x="1793" y="92"/>
                  <a:pt x="1793" y="202"/>
                </a:cubicBezTo>
                <a:cubicBezTo>
                  <a:pt x="1793" y="312"/>
                  <a:pt x="1862" y="404"/>
                  <a:pt x="1977" y="404"/>
                </a:cubicBezTo>
                <a:cubicBezTo>
                  <a:pt x="2071" y="404"/>
                  <a:pt x="2136" y="340"/>
                  <a:pt x="2141" y="248"/>
                </a:cubicBezTo>
                <a:lnTo>
                  <a:pt x="2075" y="248"/>
                </a:lnTo>
                <a:cubicBezTo>
                  <a:pt x="2070" y="304"/>
                  <a:pt x="2037" y="349"/>
                  <a:pt x="1977" y="349"/>
                </a:cubicBezTo>
                <a:cubicBezTo>
                  <a:pt x="1895" y="349"/>
                  <a:pt x="1860" y="276"/>
                  <a:pt x="1860" y="202"/>
                </a:cubicBezTo>
                <a:cubicBezTo>
                  <a:pt x="1860" y="128"/>
                  <a:pt x="1895" y="55"/>
                  <a:pt x="1977" y="55"/>
                </a:cubicBezTo>
                <a:cubicBezTo>
                  <a:pt x="2033" y="55"/>
                  <a:pt x="2062" y="88"/>
                  <a:pt x="2073" y="132"/>
                </a:cubicBezTo>
                <a:lnTo>
                  <a:pt x="2141" y="132"/>
                </a:lnTo>
                <a:close/>
                <a:moveTo>
                  <a:pt x="2210" y="395"/>
                </a:moveTo>
                <a:lnTo>
                  <a:pt x="2210" y="395"/>
                </a:lnTo>
                <a:lnTo>
                  <a:pt x="2491" y="395"/>
                </a:lnTo>
                <a:lnTo>
                  <a:pt x="2491" y="336"/>
                </a:lnTo>
                <a:lnTo>
                  <a:pt x="2277" y="336"/>
                </a:lnTo>
                <a:lnTo>
                  <a:pt x="2277" y="224"/>
                </a:lnTo>
                <a:lnTo>
                  <a:pt x="2471" y="224"/>
                </a:lnTo>
                <a:lnTo>
                  <a:pt x="2471" y="169"/>
                </a:lnTo>
                <a:lnTo>
                  <a:pt x="2277" y="169"/>
                </a:lnTo>
                <a:lnTo>
                  <a:pt x="2277" y="68"/>
                </a:lnTo>
                <a:lnTo>
                  <a:pt x="2487" y="68"/>
                </a:lnTo>
                <a:lnTo>
                  <a:pt x="2487" y="10"/>
                </a:lnTo>
                <a:lnTo>
                  <a:pt x="2210" y="10"/>
                </a:lnTo>
                <a:lnTo>
                  <a:pt x="2210" y="395"/>
                </a:lnTo>
                <a:close/>
                <a:moveTo>
                  <a:pt x="2837" y="76"/>
                </a:moveTo>
                <a:lnTo>
                  <a:pt x="2837" y="76"/>
                </a:lnTo>
                <a:lnTo>
                  <a:pt x="2839" y="76"/>
                </a:lnTo>
                <a:lnTo>
                  <a:pt x="2897" y="241"/>
                </a:lnTo>
                <a:lnTo>
                  <a:pt x="2779" y="241"/>
                </a:lnTo>
                <a:lnTo>
                  <a:pt x="2837" y="76"/>
                </a:lnTo>
                <a:close/>
                <a:moveTo>
                  <a:pt x="2655" y="395"/>
                </a:moveTo>
                <a:lnTo>
                  <a:pt x="2655" y="395"/>
                </a:lnTo>
                <a:lnTo>
                  <a:pt x="2724" y="395"/>
                </a:lnTo>
                <a:lnTo>
                  <a:pt x="2761" y="293"/>
                </a:lnTo>
                <a:lnTo>
                  <a:pt x="2914" y="293"/>
                </a:lnTo>
                <a:lnTo>
                  <a:pt x="2950" y="395"/>
                </a:lnTo>
                <a:lnTo>
                  <a:pt x="3023" y="395"/>
                </a:lnTo>
                <a:lnTo>
                  <a:pt x="2874" y="10"/>
                </a:lnTo>
                <a:lnTo>
                  <a:pt x="2803" y="10"/>
                </a:lnTo>
                <a:lnTo>
                  <a:pt x="2655" y="395"/>
                </a:lnTo>
                <a:close/>
                <a:moveTo>
                  <a:pt x="3068" y="395"/>
                </a:moveTo>
                <a:lnTo>
                  <a:pt x="3068" y="395"/>
                </a:lnTo>
                <a:lnTo>
                  <a:pt x="3132" y="395"/>
                </a:lnTo>
                <a:lnTo>
                  <a:pt x="3132" y="111"/>
                </a:lnTo>
                <a:lnTo>
                  <a:pt x="3133" y="111"/>
                </a:lnTo>
                <a:lnTo>
                  <a:pt x="3309" y="395"/>
                </a:lnTo>
                <a:lnTo>
                  <a:pt x="3380" y="395"/>
                </a:lnTo>
                <a:lnTo>
                  <a:pt x="3380" y="10"/>
                </a:lnTo>
                <a:lnTo>
                  <a:pt x="3316" y="10"/>
                </a:lnTo>
                <a:lnTo>
                  <a:pt x="3316" y="293"/>
                </a:lnTo>
                <a:lnTo>
                  <a:pt x="3315" y="293"/>
                </a:lnTo>
                <a:lnTo>
                  <a:pt x="3139" y="10"/>
                </a:lnTo>
                <a:lnTo>
                  <a:pt x="3068" y="10"/>
                </a:lnTo>
                <a:lnTo>
                  <a:pt x="3068" y="395"/>
                </a:lnTo>
                <a:close/>
                <a:moveTo>
                  <a:pt x="3535" y="64"/>
                </a:moveTo>
                <a:lnTo>
                  <a:pt x="3535" y="64"/>
                </a:lnTo>
                <a:lnTo>
                  <a:pt x="3601" y="64"/>
                </a:lnTo>
                <a:cubicBezTo>
                  <a:pt x="3707" y="64"/>
                  <a:pt x="3729" y="125"/>
                  <a:pt x="3729" y="202"/>
                </a:cubicBezTo>
                <a:cubicBezTo>
                  <a:pt x="3729" y="279"/>
                  <a:pt x="3707" y="340"/>
                  <a:pt x="3601" y="340"/>
                </a:cubicBezTo>
                <a:lnTo>
                  <a:pt x="3535" y="340"/>
                </a:lnTo>
                <a:lnTo>
                  <a:pt x="3535" y="64"/>
                </a:lnTo>
                <a:close/>
                <a:moveTo>
                  <a:pt x="3467" y="395"/>
                </a:moveTo>
                <a:lnTo>
                  <a:pt x="3467" y="395"/>
                </a:lnTo>
                <a:lnTo>
                  <a:pt x="3627" y="395"/>
                </a:lnTo>
                <a:cubicBezTo>
                  <a:pt x="3746" y="395"/>
                  <a:pt x="3797" y="308"/>
                  <a:pt x="3797" y="202"/>
                </a:cubicBezTo>
                <a:cubicBezTo>
                  <a:pt x="3797" y="96"/>
                  <a:pt x="3746" y="10"/>
                  <a:pt x="3627" y="10"/>
                </a:cubicBezTo>
                <a:lnTo>
                  <a:pt x="3467" y="10"/>
                </a:lnTo>
                <a:lnTo>
                  <a:pt x="3467" y="395"/>
                </a:lnTo>
                <a:close/>
                <a:moveTo>
                  <a:pt x="3984" y="266"/>
                </a:moveTo>
                <a:lnTo>
                  <a:pt x="3984" y="266"/>
                </a:lnTo>
                <a:cubicBezTo>
                  <a:pt x="3985" y="362"/>
                  <a:pt x="4056" y="404"/>
                  <a:pt x="4144" y="404"/>
                </a:cubicBezTo>
                <a:cubicBezTo>
                  <a:pt x="4221" y="404"/>
                  <a:pt x="4297" y="369"/>
                  <a:pt x="4297" y="283"/>
                </a:cubicBezTo>
                <a:cubicBezTo>
                  <a:pt x="4297" y="243"/>
                  <a:pt x="4273" y="200"/>
                  <a:pt x="4222" y="185"/>
                </a:cubicBezTo>
                <a:cubicBezTo>
                  <a:pt x="4202" y="179"/>
                  <a:pt x="4117" y="157"/>
                  <a:pt x="4111" y="155"/>
                </a:cubicBezTo>
                <a:cubicBezTo>
                  <a:pt x="4084" y="148"/>
                  <a:pt x="4065" y="132"/>
                  <a:pt x="4065" y="105"/>
                </a:cubicBezTo>
                <a:cubicBezTo>
                  <a:pt x="4065" y="67"/>
                  <a:pt x="4105" y="55"/>
                  <a:pt x="4136" y="55"/>
                </a:cubicBezTo>
                <a:cubicBezTo>
                  <a:pt x="4183" y="55"/>
                  <a:pt x="4216" y="74"/>
                  <a:pt x="4219" y="123"/>
                </a:cubicBezTo>
                <a:lnTo>
                  <a:pt x="4287" y="123"/>
                </a:lnTo>
                <a:cubicBezTo>
                  <a:pt x="4287" y="43"/>
                  <a:pt x="4219" y="0"/>
                  <a:pt x="4139" y="0"/>
                </a:cubicBezTo>
                <a:cubicBezTo>
                  <a:pt x="4069" y="0"/>
                  <a:pt x="3998" y="36"/>
                  <a:pt x="3998" y="114"/>
                </a:cubicBezTo>
                <a:cubicBezTo>
                  <a:pt x="3998" y="154"/>
                  <a:pt x="4017" y="193"/>
                  <a:pt x="4083" y="211"/>
                </a:cubicBezTo>
                <a:cubicBezTo>
                  <a:pt x="4136" y="226"/>
                  <a:pt x="4171" y="233"/>
                  <a:pt x="4198" y="243"/>
                </a:cubicBezTo>
                <a:cubicBezTo>
                  <a:pt x="4214" y="249"/>
                  <a:pt x="4230" y="261"/>
                  <a:pt x="4230" y="291"/>
                </a:cubicBezTo>
                <a:cubicBezTo>
                  <a:pt x="4230" y="320"/>
                  <a:pt x="4208" y="349"/>
                  <a:pt x="4149" y="349"/>
                </a:cubicBezTo>
                <a:cubicBezTo>
                  <a:pt x="4095" y="349"/>
                  <a:pt x="4051" y="326"/>
                  <a:pt x="4051" y="266"/>
                </a:cubicBezTo>
                <a:lnTo>
                  <a:pt x="3984" y="266"/>
                </a:lnTo>
                <a:close/>
                <a:moveTo>
                  <a:pt x="4432" y="64"/>
                </a:moveTo>
                <a:lnTo>
                  <a:pt x="4432" y="64"/>
                </a:lnTo>
                <a:lnTo>
                  <a:pt x="4532" y="64"/>
                </a:lnTo>
                <a:cubicBezTo>
                  <a:pt x="4567" y="64"/>
                  <a:pt x="4598" y="77"/>
                  <a:pt x="4598" y="128"/>
                </a:cubicBezTo>
                <a:cubicBezTo>
                  <a:pt x="4598" y="177"/>
                  <a:pt x="4561" y="192"/>
                  <a:pt x="4531" y="192"/>
                </a:cubicBezTo>
                <a:lnTo>
                  <a:pt x="4432" y="192"/>
                </a:lnTo>
                <a:lnTo>
                  <a:pt x="4432" y="64"/>
                </a:lnTo>
                <a:close/>
                <a:moveTo>
                  <a:pt x="4365" y="395"/>
                </a:moveTo>
                <a:lnTo>
                  <a:pt x="4365" y="395"/>
                </a:lnTo>
                <a:lnTo>
                  <a:pt x="4432" y="395"/>
                </a:lnTo>
                <a:lnTo>
                  <a:pt x="4432" y="247"/>
                </a:lnTo>
                <a:lnTo>
                  <a:pt x="4535" y="247"/>
                </a:lnTo>
                <a:cubicBezTo>
                  <a:pt x="4645" y="248"/>
                  <a:pt x="4666" y="177"/>
                  <a:pt x="4666" y="129"/>
                </a:cubicBezTo>
                <a:cubicBezTo>
                  <a:pt x="4666" y="81"/>
                  <a:pt x="4645" y="10"/>
                  <a:pt x="4535" y="10"/>
                </a:cubicBezTo>
                <a:lnTo>
                  <a:pt x="4365" y="10"/>
                </a:lnTo>
                <a:lnTo>
                  <a:pt x="4365" y="395"/>
                </a:lnTo>
                <a:close/>
                <a:moveTo>
                  <a:pt x="4841" y="76"/>
                </a:moveTo>
                <a:lnTo>
                  <a:pt x="4841" y="76"/>
                </a:lnTo>
                <a:lnTo>
                  <a:pt x="4842" y="76"/>
                </a:lnTo>
                <a:lnTo>
                  <a:pt x="4900" y="241"/>
                </a:lnTo>
                <a:lnTo>
                  <a:pt x="4782" y="241"/>
                </a:lnTo>
                <a:lnTo>
                  <a:pt x="4841" y="76"/>
                </a:lnTo>
                <a:close/>
                <a:moveTo>
                  <a:pt x="4658" y="395"/>
                </a:moveTo>
                <a:lnTo>
                  <a:pt x="4658" y="395"/>
                </a:lnTo>
                <a:lnTo>
                  <a:pt x="4728" y="395"/>
                </a:lnTo>
                <a:lnTo>
                  <a:pt x="4764" y="293"/>
                </a:lnTo>
                <a:lnTo>
                  <a:pt x="4918" y="293"/>
                </a:lnTo>
                <a:lnTo>
                  <a:pt x="4954" y="395"/>
                </a:lnTo>
                <a:lnTo>
                  <a:pt x="5026" y="395"/>
                </a:lnTo>
                <a:lnTo>
                  <a:pt x="4878" y="10"/>
                </a:lnTo>
                <a:lnTo>
                  <a:pt x="4806" y="10"/>
                </a:lnTo>
                <a:lnTo>
                  <a:pt x="4658" y="395"/>
                </a:lnTo>
                <a:close/>
                <a:moveTo>
                  <a:pt x="5385" y="132"/>
                </a:moveTo>
                <a:lnTo>
                  <a:pt x="5385" y="132"/>
                </a:lnTo>
                <a:cubicBezTo>
                  <a:pt x="5377" y="49"/>
                  <a:pt x="5308" y="1"/>
                  <a:pt x="5221" y="0"/>
                </a:cubicBezTo>
                <a:cubicBezTo>
                  <a:pt x="5106" y="0"/>
                  <a:pt x="5037" y="92"/>
                  <a:pt x="5037" y="202"/>
                </a:cubicBezTo>
                <a:cubicBezTo>
                  <a:pt x="5037" y="312"/>
                  <a:pt x="5106" y="404"/>
                  <a:pt x="5221" y="404"/>
                </a:cubicBezTo>
                <a:cubicBezTo>
                  <a:pt x="5315" y="404"/>
                  <a:pt x="5380" y="340"/>
                  <a:pt x="5385" y="248"/>
                </a:cubicBezTo>
                <a:lnTo>
                  <a:pt x="5320" y="248"/>
                </a:lnTo>
                <a:cubicBezTo>
                  <a:pt x="5314" y="304"/>
                  <a:pt x="5281" y="349"/>
                  <a:pt x="5221" y="349"/>
                </a:cubicBezTo>
                <a:cubicBezTo>
                  <a:pt x="5139" y="349"/>
                  <a:pt x="5104" y="276"/>
                  <a:pt x="5104" y="202"/>
                </a:cubicBezTo>
                <a:cubicBezTo>
                  <a:pt x="5104" y="128"/>
                  <a:pt x="5139" y="55"/>
                  <a:pt x="5221" y="55"/>
                </a:cubicBezTo>
                <a:cubicBezTo>
                  <a:pt x="5278" y="55"/>
                  <a:pt x="5306" y="88"/>
                  <a:pt x="5317" y="132"/>
                </a:cubicBezTo>
                <a:lnTo>
                  <a:pt x="5385" y="132"/>
                </a:lnTo>
                <a:close/>
                <a:moveTo>
                  <a:pt x="5454" y="395"/>
                </a:moveTo>
                <a:lnTo>
                  <a:pt x="5454" y="395"/>
                </a:lnTo>
                <a:lnTo>
                  <a:pt x="5735" y="395"/>
                </a:lnTo>
                <a:lnTo>
                  <a:pt x="5735" y="336"/>
                </a:lnTo>
                <a:lnTo>
                  <a:pt x="5521" y="336"/>
                </a:lnTo>
                <a:lnTo>
                  <a:pt x="5521" y="224"/>
                </a:lnTo>
                <a:lnTo>
                  <a:pt x="5716" y="224"/>
                </a:lnTo>
                <a:lnTo>
                  <a:pt x="5716" y="169"/>
                </a:lnTo>
                <a:lnTo>
                  <a:pt x="5521" y="169"/>
                </a:lnTo>
                <a:lnTo>
                  <a:pt x="5521" y="68"/>
                </a:lnTo>
                <a:lnTo>
                  <a:pt x="5731" y="68"/>
                </a:lnTo>
                <a:lnTo>
                  <a:pt x="5731" y="10"/>
                </a:lnTo>
                <a:lnTo>
                  <a:pt x="5454" y="10"/>
                </a:lnTo>
                <a:lnTo>
                  <a:pt x="5454" y="395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4979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 October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 Malagoli - Road Map For Space Harness - SPCD 2024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359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with copyright/disclaim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hankYou_Grid_Portrai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1848"/>
            <a:ext cx="12193200" cy="4672454"/>
          </a:xfrm>
          <a:prstGeom prst="rect">
            <a:avLst/>
          </a:prstGeom>
        </p:spPr>
      </p:pic>
      <p:grpSp>
        <p:nvGrpSpPr>
          <p:cNvPr id="15" name="Group 14"/>
          <p:cNvGrpSpPr>
            <a:grpSpLocks noChangeAspect="1"/>
          </p:cNvGrpSpPr>
          <p:nvPr/>
        </p:nvGrpSpPr>
        <p:grpSpPr bwMode="black">
          <a:xfrm>
            <a:off x="10851344" y="6463466"/>
            <a:ext cx="1080000" cy="199940"/>
            <a:chOff x="830300" y="1716088"/>
            <a:chExt cx="10058401" cy="1862137"/>
          </a:xfrm>
          <a:solidFill>
            <a:schemeClr val="bg1"/>
          </a:solidFill>
        </p:grpSpPr>
        <p:sp>
          <p:nvSpPr>
            <p:cNvPr id="17" name="Freeform 5"/>
            <p:cNvSpPr>
              <a:spLocks/>
            </p:cNvSpPr>
            <p:nvPr/>
          </p:nvSpPr>
          <p:spPr bwMode="black">
            <a:xfrm>
              <a:off x="3857663" y="1749425"/>
              <a:ext cx="1604963" cy="1789112"/>
            </a:xfrm>
            <a:custGeom>
              <a:avLst/>
              <a:gdLst>
                <a:gd name="T0" fmla="*/ 247 w 247"/>
                <a:gd name="T1" fmla="*/ 93 h 275"/>
                <a:gd name="T2" fmla="*/ 142 w 247"/>
                <a:gd name="T3" fmla="*/ 0 h 275"/>
                <a:gd name="T4" fmla="*/ 0 w 247"/>
                <a:gd name="T5" fmla="*/ 0 h 275"/>
                <a:gd name="T6" fmla="*/ 0 w 247"/>
                <a:gd name="T7" fmla="*/ 275 h 275"/>
                <a:gd name="T8" fmla="*/ 67 w 247"/>
                <a:gd name="T9" fmla="*/ 275 h 275"/>
                <a:gd name="T10" fmla="*/ 67 w 247"/>
                <a:gd name="T11" fmla="*/ 60 h 275"/>
                <a:gd name="T12" fmla="*/ 143 w 247"/>
                <a:gd name="T13" fmla="*/ 60 h 275"/>
                <a:gd name="T14" fmla="*/ 181 w 247"/>
                <a:gd name="T15" fmla="*/ 94 h 275"/>
                <a:gd name="T16" fmla="*/ 142 w 247"/>
                <a:gd name="T17" fmla="*/ 128 h 275"/>
                <a:gd name="T18" fmla="*/ 77 w 247"/>
                <a:gd name="T19" fmla="*/ 128 h 275"/>
                <a:gd name="T20" fmla="*/ 169 w 247"/>
                <a:gd name="T21" fmla="*/ 275 h 275"/>
                <a:gd name="T22" fmla="*/ 246 w 247"/>
                <a:gd name="T23" fmla="*/ 275 h 275"/>
                <a:gd name="T24" fmla="*/ 183 w 247"/>
                <a:gd name="T25" fmla="*/ 177 h 275"/>
                <a:gd name="T26" fmla="*/ 247 w 247"/>
                <a:gd name="T27" fmla="*/ 9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75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Rectangle 6"/>
            <p:cNvSpPr>
              <a:spLocks noChangeArrowheads="1"/>
            </p:cNvSpPr>
            <p:nvPr/>
          </p:nvSpPr>
          <p:spPr bwMode="black">
            <a:xfrm>
              <a:off x="3130588" y="1749425"/>
              <a:ext cx="434975" cy="1789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black">
            <a:xfrm>
              <a:off x="830300" y="1749425"/>
              <a:ext cx="2203450" cy="1789112"/>
            </a:xfrm>
            <a:custGeom>
              <a:avLst/>
              <a:gdLst>
                <a:gd name="T0" fmla="*/ 573 w 1388"/>
                <a:gd name="T1" fmla="*/ 0 h 1127"/>
                <a:gd name="T2" fmla="*/ 0 w 1388"/>
                <a:gd name="T3" fmla="*/ 1127 h 1127"/>
                <a:gd name="T4" fmla="*/ 307 w 1388"/>
                <a:gd name="T5" fmla="*/ 1127 h 1127"/>
                <a:gd name="T6" fmla="*/ 401 w 1388"/>
                <a:gd name="T7" fmla="*/ 939 h 1127"/>
                <a:gd name="T8" fmla="*/ 864 w 1388"/>
                <a:gd name="T9" fmla="*/ 939 h 1127"/>
                <a:gd name="T10" fmla="*/ 749 w 1388"/>
                <a:gd name="T11" fmla="*/ 705 h 1127"/>
                <a:gd name="T12" fmla="*/ 516 w 1388"/>
                <a:gd name="T13" fmla="*/ 705 h 1127"/>
                <a:gd name="T14" fmla="*/ 688 w 1388"/>
                <a:gd name="T15" fmla="*/ 356 h 1127"/>
                <a:gd name="T16" fmla="*/ 692 w 1388"/>
                <a:gd name="T17" fmla="*/ 356 h 1127"/>
                <a:gd name="T18" fmla="*/ 1072 w 1388"/>
                <a:gd name="T19" fmla="*/ 1127 h 1127"/>
                <a:gd name="T20" fmla="*/ 1388 w 1388"/>
                <a:gd name="T21" fmla="*/ 1127 h 1127"/>
                <a:gd name="T22" fmla="*/ 815 w 1388"/>
                <a:gd name="T23" fmla="*/ 0 h 1127"/>
                <a:gd name="T24" fmla="*/ 573 w 1388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8" h="1127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8"/>
            <p:cNvSpPr>
              <a:spLocks noEditPoints="1"/>
            </p:cNvSpPr>
            <p:nvPr/>
          </p:nvSpPr>
          <p:spPr bwMode="black">
            <a:xfrm>
              <a:off x="5670588" y="1749425"/>
              <a:ext cx="1670050" cy="1789112"/>
            </a:xfrm>
            <a:custGeom>
              <a:avLst/>
              <a:gdLst>
                <a:gd name="T0" fmla="*/ 213 w 257"/>
                <a:gd name="T1" fmla="*/ 133 h 275"/>
                <a:gd name="T2" fmla="*/ 245 w 257"/>
                <a:gd name="T3" fmla="*/ 75 h 275"/>
                <a:gd name="T4" fmla="*/ 157 w 257"/>
                <a:gd name="T5" fmla="*/ 0 h 275"/>
                <a:gd name="T6" fmla="*/ 0 w 257"/>
                <a:gd name="T7" fmla="*/ 0 h 275"/>
                <a:gd name="T8" fmla="*/ 0 w 257"/>
                <a:gd name="T9" fmla="*/ 275 h 275"/>
                <a:gd name="T10" fmla="*/ 163 w 257"/>
                <a:gd name="T11" fmla="*/ 275 h 275"/>
                <a:gd name="T12" fmla="*/ 257 w 257"/>
                <a:gd name="T13" fmla="*/ 198 h 275"/>
                <a:gd name="T14" fmla="*/ 213 w 257"/>
                <a:gd name="T15" fmla="*/ 133 h 275"/>
                <a:gd name="T16" fmla="*/ 67 w 257"/>
                <a:gd name="T17" fmla="*/ 59 h 275"/>
                <a:gd name="T18" fmla="*/ 157 w 257"/>
                <a:gd name="T19" fmla="*/ 59 h 275"/>
                <a:gd name="T20" fmla="*/ 180 w 257"/>
                <a:gd name="T21" fmla="*/ 83 h 275"/>
                <a:gd name="T22" fmla="*/ 156 w 257"/>
                <a:gd name="T23" fmla="*/ 107 h 275"/>
                <a:gd name="T24" fmla="*/ 67 w 257"/>
                <a:gd name="T25" fmla="*/ 107 h 275"/>
                <a:gd name="T26" fmla="*/ 67 w 257"/>
                <a:gd name="T27" fmla="*/ 59 h 275"/>
                <a:gd name="T28" fmla="*/ 158 w 257"/>
                <a:gd name="T29" fmla="*/ 218 h 275"/>
                <a:gd name="T30" fmla="*/ 67 w 257"/>
                <a:gd name="T31" fmla="*/ 218 h 275"/>
                <a:gd name="T32" fmla="*/ 67 w 257"/>
                <a:gd name="T33" fmla="*/ 162 h 275"/>
                <a:gd name="T34" fmla="*/ 158 w 257"/>
                <a:gd name="T35" fmla="*/ 162 h 275"/>
                <a:gd name="T36" fmla="*/ 187 w 257"/>
                <a:gd name="T37" fmla="*/ 189 h 275"/>
                <a:gd name="T38" fmla="*/ 158 w 257"/>
                <a:gd name="T39" fmla="*/ 21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275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black">
            <a:xfrm>
              <a:off x="7529550" y="1749425"/>
              <a:ext cx="1630363" cy="1828800"/>
            </a:xfrm>
            <a:custGeom>
              <a:avLst/>
              <a:gdLst>
                <a:gd name="T0" fmla="*/ 182 w 251"/>
                <a:gd name="T1" fmla="*/ 154 h 281"/>
                <a:gd name="T2" fmla="*/ 125 w 251"/>
                <a:gd name="T3" fmla="*/ 219 h 281"/>
                <a:gd name="T4" fmla="*/ 68 w 251"/>
                <a:gd name="T5" fmla="*/ 154 h 281"/>
                <a:gd name="T6" fmla="*/ 68 w 251"/>
                <a:gd name="T7" fmla="*/ 0 h 281"/>
                <a:gd name="T8" fmla="*/ 0 w 251"/>
                <a:gd name="T9" fmla="*/ 0 h 281"/>
                <a:gd name="T10" fmla="*/ 0 w 251"/>
                <a:gd name="T11" fmla="*/ 149 h 281"/>
                <a:gd name="T12" fmla="*/ 125 w 251"/>
                <a:gd name="T13" fmla="*/ 281 h 281"/>
                <a:gd name="T14" fmla="*/ 251 w 251"/>
                <a:gd name="T15" fmla="*/ 149 h 281"/>
                <a:gd name="T16" fmla="*/ 251 w 251"/>
                <a:gd name="T17" fmla="*/ 0 h 281"/>
                <a:gd name="T18" fmla="*/ 182 w 251"/>
                <a:gd name="T19" fmla="*/ 0 h 281"/>
                <a:gd name="T20" fmla="*/ 182 w 251"/>
                <a:gd name="T21" fmla="*/ 15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28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black">
            <a:xfrm>
              <a:off x="9309138" y="1716088"/>
              <a:ext cx="1579563" cy="1862137"/>
            </a:xfrm>
            <a:custGeom>
              <a:avLst/>
              <a:gdLst>
                <a:gd name="T0" fmla="*/ 156 w 243"/>
                <a:gd name="T1" fmla="*/ 115 h 286"/>
                <a:gd name="T2" fmla="*/ 78 w 243"/>
                <a:gd name="T3" fmla="*/ 80 h 286"/>
                <a:gd name="T4" fmla="*/ 121 w 243"/>
                <a:gd name="T5" fmla="*/ 59 h 286"/>
                <a:gd name="T6" fmla="*/ 216 w 243"/>
                <a:gd name="T7" fmla="*/ 81 h 286"/>
                <a:gd name="T8" fmla="*/ 237 w 243"/>
                <a:gd name="T9" fmla="*/ 25 h 286"/>
                <a:gd name="T10" fmla="*/ 122 w 243"/>
                <a:gd name="T11" fmla="*/ 0 h 286"/>
                <a:gd name="T12" fmla="*/ 11 w 243"/>
                <a:gd name="T13" fmla="*/ 82 h 286"/>
                <a:gd name="T14" fmla="*/ 109 w 243"/>
                <a:gd name="T15" fmla="*/ 168 h 286"/>
                <a:gd name="T16" fmla="*/ 174 w 243"/>
                <a:gd name="T17" fmla="*/ 202 h 286"/>
                <a:gd name="T18" fmla="*/ 130 w 243"/>
                <a:gd name="T19" fmla="*/ 226 h 286"/>
                <a:gd name="T20" fmla="*/ 20 w 243"/>
                <a:gd name="T21" fmla="*/ 199 h 286"/>
                <a:gd name="T22" fmla="*/ 0 w 243"/>
                <a:gd name="T23" fmla="*/ 257 h 286"/>
                <a:gd name="T24" fmla="*/ 132 w 243"/>
                <a:gd name="T25" fmla="*/ 286 h 286"/>
                <a:gd name="T26" fmla="*/ 243 w 243"/>
                <a:gd name="T27" fmla="*/ 200 h 286"/>
                <a:gd name="T28" fmla="*/ 156 w 243"/>
                <a:gd name="T29" fmla="*/ 11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286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3" name="Freeform 5">
            <a:extLst>
              <a:ext uri="{FF2B5EF4-FFF2-40B4-BE49-F238E27FC236}">
                <a16:creationId xmlns:a16="http://schemas.microsoft.com/office/drawing/2014/main" id="{52F67B64-F80F-CC4D-AFD0-FAF2DA5C2F24}"/>
              </a:ext>
            </a:extLst>
          </p:cNvPr>
          <p:cNvSpPr>
            <a:spLocks noChangeAspect="1" noEditPoints="1"/>
          </p:cNvSpPr>
          <p:nvPr userDrawn="1"/>
        </p:nvSpPr>
        <p:spPr bwMode="gray">
          <a:xfrm>
            <a:off x="478800" y="378000"/>
            <a:ext cx="1227600" cy="86461"/>
          </a:xfrm>
          <a:custGeom>
            <a:avLst/>
            <a:gdLst>
              <a:gd name="T0" fmla="*/ 263 w 5735"/>
              <a:gd name="T1" fmla="*/ 202 h 404"/>
              <a:gd name="T2" fmla="*/ 0 w 5735"/>
              <a:gd name="T3" fmla="*/ 395 h 404"/>
              <a:gd name="T4" fmla="*/ 160 w 5735"/>
              <a:gd name="T5" fmla="*/ 10 h 404"/>
              <a:gd name="T6" fmla="*/ 399 w 5735"/>
              <a:gd name="T7" fmla="*/ 395 h 404"/>
              <a:gd name="T8" fmla="*/ 466 w 5735"/>
              <a:gd name="T9" fmla="*/ 224 h 404"/>
              <a:gd name="T10" fmla="*/ 466 w 5735"/>
              <a:gd name="T11" fmla="*/ 68 h 404"/>
              <a:gd name="T12" fmla="*/ 399 w 5735"/>
              <a:gd name="T13" fmla="*/ 395 h 404"/>
              <a:gd name="T14" fmla="*/ 813 w 5735"/>
              <a:gd name="T15" fmla="*/ 224 h 404"/>
              <a:gd name="T16" fmla="*/ 813 w 5735"/>
              <a:gd name="T17" fmla="*/ 68 h 404"/>
              <a:gd name="T18" fmla="*/ 746 w 5735"/>
              <a:gd name="T19" fmla="*/ 395 h 404"/>
              <a:gd name="T20" fmla="*/ 1348 w 5735"/>
              <a:gd name="T21" fmla="*/ 336 h 404"/>
              <a:gd name="T22" fmla="*/ 1329 w 5735"/>
              <a:gd name="T23" fmla="*/ 169 h 404"/>
              <a:gd name="T24" fmla="*/ 1344 w 5735"/>
              <a:gd name="T25" fmla="*/ 10 h 404"/>
              <a:gd name="T26" fmla="*/ 1413 w 5735"/>
              <a:gd name="T27" fmla="*/ 395 h 404"/>
              <a:gd name="T28" fmla="*/ 1654 w 5735"/>
              <a:gd name="T29" fmla="*/ 395 h 404"/>
              <a:gd name="T30" fmla="*/ 1661 w 5735"/>
              <a:gd name="T31" fmla="*/ 293 h 404"/>
              <a:gd name="T32" fmla="*/ 1413 w 5735"/>
              <a:gd name="T33" fmla="*/ 395 h 404"/>
              <a:gd name="T34" fmla="*/ 1793 w 5735"/>
              <a:gd name="T35" fmla="*/ 202 h 404"/>
              <a:gd name="T36" fmla="*/ 1977 w 5735"/>
              <a:gd name="T37" fmla="*/ 349 h 404"/>
              <a:gd name="T38" fmla="*/ 2141 w 5735"/>
              <a:gd name="T39" fmla="*/ 132 h 404"/>
              <a:gd name="T40" fmla="*/ 2491 w 5735"/>
              <a:gd name="T41" fmla="*/ 336 h 404"/>
              <a:gd name="T42" fmla="*/ 2471 w 5735"/>
              <a:gd name="T43" fmla="*/ 169 h 404"/>
              <a:gd name="T44" fmla="*/ 2487 w 5735"/>
              <a:gd name="T45" fmla="*/ 10 h 404"/>
              <a:gd name="T46" fmla="*/ 2837 w 5735"/>
              <a:gd name="T47" fmla="*/ 76 h 404"/>
              <a:gd name="T48" fmla="*/ 2837 w 5735"/>
              <a:gd name="T49" fmla="*/ 76 h 404"/>
              <a:gd name="T50" fmla="*/ 2761 w 5735"/>
              <a:gd name="T51" fmla="*/ 293 h 404"/>
              <a:gd name="T52" fmla="*/ 2874 w 5735"/>
              <a:gd name="T53" fmla="*/ 10 h 404"/>
              <a:gd name="T54" fmla="*/ 3068 w 5735"/>
              <a:gd name="T55" fmla="*/ 395 h 404"/>
              <a:gd name="T56" fmla="*/ 3309 w 5735"/>
              <a:gd name="T57" fmla="*/ 395 h 404"/>
              <a:gd name="T58" fmla="*/ 3316 w 5735"/>
              <a:gd name="T59" fmla="*/ 293 h 404"/>
              <a:gd name="T60" fmla="*/ 3068 w 5735"/>
              <a:gd name="T61" fmla="*/ 395 h 404"/>
              <a:gd name="T62" fmla="*/ 3729 w 5735"/>
              <a:gd name="T63" fmla="*/ 202 h 404"/>
              <a:gd name="T64" fmla="*/ 3467 w 5735"/>
              <a:gd name="T65" fmla="*/ 395 h 404"/>
              <a:gd name="T66" fmla="*/ 3627 w 5735"/>
              <a:gd name="T67" fmla="*/ 10 h 404"/>
              <a:gd name="T68" fmla="*/ 3984 w 5735"/>
              <a:gd name="T69" fmla="*/ 266 h 404"/>
              <a:gd name="T70" fmla="*/ 4111 w 5735"/>
              <a:gd name="T71" fmla="*/ 155 h 404"/>
              <a:gd name="T72" fmla="*/ 4287 w 5735"/>
              <a:gd name="T73" fmla="*/ 123 h 404"/>
              <a:gd name="T74" fmla="*/ 4198 w 5735"/>
              <a:gd name="T75" fmla="*/ 243 h 404"/>
              <a:gd name="T76" fmla="*/ 3984 w 5735"/>
              <a:gd name="T77" fmla="*/ 266 h 404"/>
              <a:gd name="T78" fmla="*/ 4598 w 5735"/>
              <a:gd name="T79" fmla="*/ 128 h 404"/>
              <a:gd name="T80" fmla="*/ 4365 w 5735"/>
              <a:gd name="T81" fmla="*/ 395 h 404"/>
              <a:gd name="T82" fmla="*/ 4535 w 5735"/>
              <a:gd name="T83" fmla="*/ 247 h 404"/>
              <a:gd name="T84" fmla="*/ 4365 w 5735"/>
              <a:gd name="T85" fmla="*/ 395 h 404"/>
              <a:gd name="T86" fmla="*/ 4900 w 5735"/>
              <a:gd name="T87" fmla="*/ 241 h 404"/>
              <a:gd name="T88" fmla="*/ 4658 w 5735"/>
              <a:gd name="T89" fmla="*/ 395 h 404"/>
              <a:gd name="T90" fmla="*/ 4954 w 5735"/>
              <a:gd name="T91" fmla="*/ 395 h 404"/>
              <a:gd name="T92" fmla="*/ 4658 w 5735"/>
              <a:gd name="T93" fmla="*/ 395 h 404"/>
              <a:gd name="T94" fmla="*/ 5037 w 5735"/>
              <a:gd name="T95" fmla="*/ 202 h 404"/>
              <a:gd name="T96" fmla="*/ 5221 w 5735"/>
              <a:gd name="T97" fmla="*/ 349 h 404"/>
              <a:gd name="T98" fmla="*/ 5385 w 5735"/>
              <a:gd name="T99" fmla="*/ 132 h 404"/>
              <a:gd name="T100" fmla="*/ 5735 w 5735"/>
              <a:gd name="T101" fmla="*/ 336 h 404"/>
              <a:gd name="T102" fmla="*/ 5716 w 5735"/>
              <a:gd name="T103" fmla="*/ 169 h 404"/>
              <a:gd name="T104" fmla="*/ 5731 w 5735"/>
              <a:gd name="T105" fmla="*/ 1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35" h="404">
                <a:moveTo>
                  <a:pt x="68" y="64"/>
                </a:moveTo>
                <a:lnTo>
                  <a:pt x="68" y="64"/>
                </a:lnTo>
                <a:lnTo>
                  <a:pt x="134" y="64"/>
                </a:lnTo>
                <a:cubicBezTo>
                  <a:pt x="240" y="64"/>
                  <a:pt x="263" y="125"/>
                  <a:pt x="263" y="202"/>
                </a:cubicBezTo>
                <a:cubicBezTo>
                  <a:pt x="263" y="279"/>
                  <a:pt x="240" y="340"/>
                  <a:pt x="134" y="340"/>
                </a:cubicBezTo>
                <a:lnTo>
                  <a:pt x="68" y="340"/>
                </a:lnTo>
                <a:lnTo>
                  <a:pt x="68" y="64"/>
                </a:lnTo>
                <a:close/>
                <a:moveTo>
                  <a:pt x="0" y="395"/>
                </a:moveTo>
                <a:lnTo>
                  <a:pt x="0" y="395"/>
                </a:lnTo>
                <a:lnTo>
                  <a:pt x="160" y="395"/>
                </a:lnTo>
                <a:cubicBezTo>
                  <a:pt x="279" y="395"/>
                  <a:pt x="330" y="308"/>
                  <a:pt x="330" y="202"/>
                </a:cubicBezTo>
                <a:cubicBezTo>
                  <a:pt x="330" y="96"/>
                  <a:pt x="279" y="10"/>
                  <a:pt x="160" y="10"/>
                </a:cubicBezTo>
                <a:lnTo>
                  <a:pt x="0" y="10"/>
                </a:lnTo>
                <a:lnTo>
                  <a:pt x="0" y="395"/>
                </a:lnTo>
                <a:close/>
                <a:moveTo>
                  <a:pt x="399" y="395"/>
                </a:moveTo>
                <a:lnTo>
                  <a:pt x="399" y="395"/>
                </a:lnTo>
                <a:lnTo>
                  <a:pt x="680" y="395"/>
                </a:lnTo>
                <a:lnTo>
                  <a:pt x="680" y="336"/>
                </a:lnTo>
                <a:lnTo>
                  <a:pt x="466" y="336"/>
                </a:lnTo>
                <a:lnTo>
                  <a:pt x="466" y="224"/>
                </a:lnTo>
                <a:lnTo>
                  <a:pt x="660" y="224"/>
                </a:lnTo>
                <a:lnTo>
                  <a:pt x="660" y="169"/>
                </a:lnTo>
                <a:lnTo>
                  <a:pt x="466" y="169"/>
                </a:lnTo>
                <a:lnTo>
                  <a:pt x="466" y="68"/>
                </a:lnTo>
                <a:lnTo>
                  <a:pt x="676" y="68"/>
                </a:lnTo>
                <a:lnTo>
                  <a:pt x="676" y="10"/>
                </a:lnTo>
                <a:lnTo>
                  <a:pt x="399" y="10"/>
                </a:lnTo>
                <a:lnTo>
                  <a:pt x="399" y="395"/>
                </a:lnTo>
                <a:close/>
                <a:moveTo>
                  <a:pt x="746" y="395"/>
                </a:moveTo>
                <a:lnTo>
                  <a:pt x="746" y="395"/>
                </a:lnTo>
                <a:lnTo>
                  <a:pt x="813" y="395"/>
                </a:lnTo>
                <a:lnTo>
                  <a:pt x="813" y="224"/>
                </a:lnTo>
                <a:lnTo>
                  <a:pt x="988" y="224"/>
                </a:lnTo>
                <a:lnTo>
                  <a:pt x="988" y="169"/>
                </a:lnTo>
                <a:lnTo>
                  <a:pt x="813" y="169"/>
                </a:lnTo>
                <a:lnTo>
                  <a:pt x="813" y="68"/>
                </a:lnTo>
                <a:lnTo>
                  <a:pt x="1012" y="68"/>
                </a:lnTo>
                <a:lnTo>
                  <a:pt x="1012" y="10"/>
                </a:lnTo>
                <a:lnTo>
                  <a:pt x="746" y="10"/>
                </a:lnTo>
                <a:lnTo>
                  <a:pt x="746" y="395"/>
                </a:lnTo>
                <a:close/>
                <a:moveTo>
                  <a:pt x="1067" y="395"/>
                </a:moveTo>
                <a:lnTo>
                  <a:pt x="1067" y="395"/>
                </a:lnTo>
                <a:lnTo>
                  <a:pt x="1348" y="395"/>
                </a:lnTo>
                <a:lnTo>
                  <a:pt x="1348" y="336"/>
                </a:lnTo>
                <a:lnTo>
                  <a:pt x="1135" y="336"/>
                </a:lnTo>
                <a:lnTo>
                  <a:pt x="1135" y="224"/>
                </a:lnTo>
                <a:lnTo>
                  <a:pt x="1329" y="224"/>
                </a:lnTo>
                <a:lnTo>
                  <a:pt x="1329" y="169"/>
                </a:lnTo>
                <a:lnTo>
                  <a:pt x="1135" y="169"/>
                </a:lnTo>
                <a:lnTo>
                  <a:pt x="1135" y="68"/>
                </a:lnTo>
                <a:lnTo>
                  <a:pt x="1344" y="68"/>
                </a:lnTo>
                <a:lnTo>
                  <a:pt x="1344" y="10"/>
                </a:lnTo>
                <a:lnTo>
                  <a:pt x="1067" y="10"/>
                </a:lnTo>
                <a:lnTo>
                  <a:pt x="1067" y="395"/>
                </a:lnTo>
                <a:close/>
                <a:moveTo>
                  <a:pt x="1413" y="395"/>
                </a:moveTo>
                <a:lnTo>
                  <a:pt x="1413" y="395"/>
                </a:lnTo>
                <a:lnTo>
                  <a:pt x="1477" y="395"/>
                </a:lnTo>
                <a:lnTo>
                  <a:pt x="1477" y="111"/>
                </a:lnTo>
                <a:lnTo>
                  <a:pt x="1479" y="111"/>
                </a:lnTo>
                <a:lnTo>
                  <a:pt x="1654" y="395"/>
                </a:lnTo>
                <a:lnTo>
                  <a:pt x="1725" y="395"/>
                </a:lnTo>
                <a:lnTo>
                  <a:pt x="1725" y="10"/>
                </a:lnTo>
                <a:lnTo>
                  <a:pt x="1661" y="10"/>
                </a:lnTo>
                <a:lnTo>
                  <a:pt x="1661" y="293"/>
                </a:lnTo>
                <a:lnTo>
                  <a:pt x="1660" y="293"/>
                </a:lnTo>
                <a:lnTo>
                  <a:pt x="1484" y="10"/>
                </a:lnTo>
                <a:lnTo>
                  <a:pt x="1413" y="10"/>
                </a:lnTo>
                <a:lnTo>
                  <a:pt x="1413" y="395"/>
                </a:lnTo>
                <a:close/>
                <a:moveTo>
                  <a:pt x="2141" y="132"/>
                </a:moveTo>
                <a:lnTo>
                  <a:pt x="2141" y="132"/>
                </a:lnTo>
                <a:cubicBezTo>
                  <a:pt x="2133" y="49"/>
                  <a:pt x="2064" y="1"/>
                  <a:pt x="1977" y="0"/>
                </a:cubicBezTo>
                <a:cubicBezTo>
                  <a:pt x="1862" y="0"/>
                  <a:pt x="1793" y="92"/>
                  <a:pt x="1793" y="202"/>
                </a:cubicBezTo>
                <a:cubicBezTo>
                  <a:pt x="1793" y="312"/>
                  <a:pt x="1862" y="404"/>
                  <a:pt x="1977" y="404"/>
                </a:cubicBezTo>
                <a:cubicBezTo>
                  <a:pt x="2071" y="404"/>
                  <a:pt x="2136" y="340"/>
                  <a:pt x="2141" y="248"/>
                </a:cubicBezTo>
                <a:lnTo>
                  <a:pt x="2075" y="248"/>
                </a:lnTo>
                <a:cubicBezTo>
                  <a:pt x="2070" y="304"/>
                  <a:pt x="2037" y="349"/>
                  <a:pt x="1977" y="349"/>
                </a:cubicBezTo>
                <a:cubicBezTo>
                  <a:pt x="1895" y="349"/>
                  <a:pt x="1860" y="276"/>
                  <a:pt x="1860" y="202"/>
                </a:cubicBezTo>
                <a:cubicBezTo>
                  <a:pt x="1860" y="128"/>
                  <a:pt x="1895" y="55"/>
                  <a:pt x="1977" y="55"/>
                </a:cubicBezTo>
                <a:cubicBezTo>
                  <a:pt x="2033" y="55"/>
                  <a:pt x="2062" y="88"/>
                  <a:pt x="2073" y="132"/>
                </a:cubicBezTo>
                <a:lnTo>
                  <a:pt x="2141" y="132"/>
                </a:lnTo>
                <a:close/>
                <a:moveTo>
                  <a:pt x="2210" y="395"/>
                </a:moveTo>
                <a:lnTo>
                  <a:pt x="2210" y="395"/>
                </a:lnTo>
                <a:lnTo>
                  <a:pt x="2491" y="395"/>
                </a:lnTo>
                <a:lnTo>
                  <a:pt x="2491" y="336"/>
                </a:lnTo>
                <a:lnTo>
                  <a:pt x="2277" y="336"/>
                </a:lnTo>
                <a:lnTo>
                  <a:pt x="2277" y="224"/>
                </a:lnTo>
                <a:lnTo>
                  <a:pt x="2471" y="224"/>
                </a:lnTo>
                <a:lnTo>
                  <a:pt x="2471" y="169"/>
                </a:lnTo>
                <a:lnTo>
                  <a:pt x="2277" y="169"/>
                </a:lnTo>
                <a:lnTo>
                  <a:pt x="2277" y="68"/>
                </a:lnTo>
                <a:lnTo>
                  <a:pt x="2487" y="68"/>
                </a:lnTo>
                <a:lnTo>
                  <a:pt x="2487" y="10"/>
                </a:lnTo>
                <a:lnTo>
                  <a:pt x="2210" y="10"/>
                </a:lnTo>
                <a:lnTo>
                  <a:pt x="2210" y="395"/>
                </a:lnTo>
                <a:close/>
                <a:moveTo>
                  <a:pt x="2837" y="76"/>
                </a:moveTo>
                <a:lnTo>
                  <a:pt x="2837" y="76"/>
                </a:lnTo>
                <a:lnTo>
                  <a:pt x="2839" y="76"/>
                </a:lnTo>
                <a:lnTo>
                  <a:pt x="2897" y="241"/>
                </a:lnTo>
                <a:lnTo>
                  <a:pt x="2779" y="241"/>
                </a:lnTo>
                <a:lnTo>
                  <a:pt x="2837" y="76"/>
                </a:lnTo>
                <a:close/>
                <a:moveTo>
                  <a:pt x="2655" y="395"/>
                </a:moveTo>
                <a:lnTo>
                  <a:pt x="2655" y="395"/>
                </a:lnTo>
                <a:lnTo>
                  <a:pt x="2724" y="395"/>
                </a:lnTo>
                <a:lnTo>
                  <a:pt x="2761" y="293"/>
                </a:lnTo>
                <a:lnTo>
                  <a:pt x="2914" y="293"/>
                </a:lnTo>
                <a:lnTo>
                  <a:pt x="2950" y="395"/>
                </a:lnTo>
                <a:lnTo>
                  <a:pt x="3023" y="395"/>
                </a:lnTo>
                <a:lnTo>
                  <a:pt x="2874" y="10"/>
                </a:lnTo>
                <a:lnTo>
                  <a:pt x="2803" y="10"/>
                </a:lnTo>
                <a:lnTo>
                  <a:pt x="2655" y="395"/>
                </a:lnTo>
                <a:close/>
                <a:moveTo>
                  <a:pt x="3068" y="395"/>
                </a:moveTo>
                <a:lnTo>
                  <a:pt x="3068" y="395"/>
                </a:lnTo>
                <a:lnTo>
                  <a:pt x="3132" y="395"/>
                </a:lnTo>
                <a:lnTo>
                  <a:pt x="3132" y="111"/>
                </a:lnTo>
                <a:lnTo>
                  <a:pt x="3133" y="111"/>
                </a:lnTo>
                <a:lnTo>
                  <a:pt x="3309" y="395"/>
                </a:lnTo>
                <a:lnTo>
                  <a:pt x="3380" y="395"/>
                </a:lnTo>
                <a:lnTo>
                  <a:pt x="3380" y="10"/>
                </a:lnTo>
                <a:lnTo>
                  <a:pt x="3316" y="10"/>
                </a:lnTo>
                <a:lnTo>
                  <a:pt x="3316" y="293"/>
                </a:lnTo>
                <a:lnTo>
                  <a:pt x="3315" y="293"/>
                </a:lnTo>
                <a:lnTo>
                  <a:pt x="3139" y="10"/>
                </a:lnTo>
                <a:lnTo>
                  <a:pt x="3068" y="10"/>
                </a:lnTo>
                <a:lnTo>
                  <a:pt x="3068" y="395"/>
                </a:lnTo>
                <a:close/>
                <a:moveTo>
                  <a:pt x="3535" y="64"/>
                </a:moveTo>
                <a:lnTo>
                  <a:pt x="3535" y="64"/>
                </a:lnTo>
                <a:lnTo>
                  <a:pt x="3601" y="64"/>
                </a:lnTo>
                <a:cubicBezTo>
                  <a:pt x="3707" y="64"/>
                  <a:pt x="3729" y="125"/>
                  <a:pt x="3729" y="202"/>
                </a:cubicBezTo>
                <a:cubicBezTo>
                  <a:pt x="3729" y="279"/>
                  <a:pt x="3707" y="340"/>
                  <a:pt x="3601" y="340"/>
                </a:cubicBezTo>
                <a:lnTo>
                  <a:pt x="3535" y="340"/>
                </a:lnTo>
                <a:lnTo>
                  <a:pt x="3535" y="64"/>
                </a:lnTo>
                <a:close/>
                <a:moveTo>
                  <a:pt x="3467" y="395"/>
                </a:moveTo>
                <a:lnTo>
                  <a:pt x="3467" y="395"/>
                </a:lnTo>
                <a:lnTo>
                  <a:pt x="3627" y="395"/>
                </a:lnTo>
                <a:cubicBezTo>
                  <a:pt x="3746" y="395"/>
                  <a:pt x="3797" y="308"/>
                  <a:pt x="3797" y="202"/>
                </a:cubicBezTo>
                <a:cubicBezTo>
                  <a:pt x="3797" y="96"/>
                  <a:pt x="3746" y="10"/>
                  <a:pt x="3627" y="10"/>
                </a:cubicBezTo>
                <a:lnTo>
                  <a:pt x="3467" y="10"/>
                </a:lnTo>
                <a:lnTo>
                  <a:pt x="3467" y="395"/>
                </a:lnTo>
                <a:close/>
                <a:moveTo>
                  <a:pt x="3984" y="266"/>
                </a:moveTo>
                <a:lnTo>
                  <a:pt x="3984" y="266"/>
                </a:lnTo>
                <a:cubicBezTo>
                  <a:pt x="3985" y="362"/>
                  <a:pt x="4056" y="404"/>
                  <a:pt x="4144" y="404"/>
                </a:cubicBezTo>
                <a:cubicBezTo>
                  <a:pt x="4221" y="404"/>
                  <a:pt x="4297" y="369"/>
                  <a:pt x="4297" y="283"/>
                </a:cubicBezTo>
                <a:cubicBezTo>
                  <a:pt x="4297" y="243"/>
                  <a:pt x="4273" y="200"/>
                  <a:pt x="4222" y="185"/>
                </a:cubicBezTo>
                <a:cubicBezTo>
                  <a:pt x="4202" y="179"/>
                  <a:pt x="4117" y="157"/>
                  <a:pt x="4111" y="155"/>
                </a:cubicBezTo>
                <a:cubicBezTo>
                  <a:pt x="4084" y="148"/>
                  <a:pt x="4065" y="132"/>
                  <a:pt x="4065" y="105"/>
                </a:cubicBezTo>
                <a:cubicBezTo>
                  <a:pt x="4065" y="67"/>
                  <a:pt x="4105" y="55"/>
                  <a:pt x="4136" y="55"/>
                </a:cubicBezTo>
                <a:cubicBezTo>
                  <a:pt x="4183" y="55"/>
                  <a:pt x="4216" y="74"/>
                  <a:pt x="4219" y="123"/>
                </a:cubicBezTo>
                <a:lnTo>
                  <a:pt x="4287" y="123"/>
                </a:lnTo>
                <a:cubicBezTo>
                  <a:pt x="4287" y="43"/>
                  <a:pt x="4219" y="0"/>
                  <a:pt x="4139" y="0"/>
                </a:cubicBezTo>
                <a:cubicBezTo>
                  <a:pt x="4069" y="0"/>
                  <a:pt x="3998" y="36"/>
                  <a:pt x="3998" y="114"/>
                </a:cubicBezTo>
                <a:cubicBezTo>
                  <a:pt x="3998" y="154"/>
                  <a:pt x="4017" y="193"/>
                  <a:pt x="4083" y="211"/>
                </a:cubicBezTo>
                <a:cubicBezTo>
                  <a:pt x="4136" y="226"/>
                  <a:pt x="4171" y="233"/>
                  <a:pt x="4198" y="243"/>
                </a:cubicBezTo>
                <a:cubicBezTo>
                  <a:pt x="4214" y="249"/>
                  <a:pt x="4230" y="261"/>
                  <a:pt x="4230" y="291"/>
                </a:cubicBezTo>
                <a:cubicBezTo>
                  <a:pt x="4230" y="320"/>
                  <a:pt x="4208" y="349"/>
                  <a:pt x="4149" y="349"/>
                </a:cubicBezTo>
                <a:cubicBezTo>
                  <a:pt x="4095" y="349"/>
                  <a:pt x="4051" y="326"/>
                  <a:pt x="4051" y="266"/>
                </a:cubicBezTo>
                <a:lnTo>
                  <a:pt x="3984" y="266"/>
                </a:lnTo>
                <a:close/>
                <a:moveTo>
                  <a:pt x="4432" y="64"/>
                </a:moveTo>
                <a:lnTo>
                  <a:pt x="4432" y="64"/>
                </a:lnTo>
                <a:lnTo>
                  <a:pt x="4532" y="64"/>
                </a:lnTo>
                <a:cubicBezTo>
                  <a:pt x="4567" y="64"/>
                  <a:pt x="4598" y="77"/>
                  <a:pt x="4598" y="128"/>
                </a:cubicBezTo>
                <a:cubicBezTo>
                  <a:pt x="4598" y="177"/>
                  <a:pt x="4561" y="192"/>
                  <a:pt x="4531" y="192"/>
                </a:cubicBezTo>
                <a:lnTo>
                  <a:pt x="4432" y="192"/>
                </a:lnTo>
                <a:lnTo>
                  <a:pt x="4432" y="64"/>
                </a:lnTo>
                <a:close/>
                <a:moveTo>
                  <a:pt x="4365" y="395"/>
                </a:moveTo>
                <a:lnTo>
                  <a:pt x="4365" y="395"/>
                </a:lnTo>
                <a:lnTo>
                  <a:pt x="4432" y="395"/>
                </a:lnTo>
                <a:lnTo>
                  <a:pt x="4432" y="247"/>
                </a:lnTo>
                <a:lnTo>
                  <a:pt x="4535" y="247"/>
                </a:lnTo>
                <a:cubicBezTo>
                  <a:pt x="4645" y="248"/>
                  <a:pt x="4666" y="177"/>
                  <a:pt x="4666" y="129"/>
                </a:cubicBezTo>
                <a:cubicBezTo>
                  <a:pt x="4666" y="81"/>
                  <a:pt x="4645" y="10"/>
                  <a:pt x="4535" y="10"/>
                </a:cubicBezTo>
                <a:lnTo>
                  <a:pt x="4365" y="10"/>
                </a:lnTo>
                <a:lnTo>
                  <a:pt x="4365" y="395"/>
                </a:lnTo>
                <a:close/>
                <a:moveTo>
                  <a:pt x="4841" y="76"/>
                </a:moveTo>
                <a:lnTo>
                  <a:pt x="4841" y="76"/>
                </a:lnTo>
                <a:lnTo>
                  <a:pt x="4842" y="76"/>
                </a:lnTo>
                <a:lnTo>
                  <a:pt x="4900" y="241"/>
                </a:lnTo>
                <a:lnTo>
                  <a:pt x="4782" y="241"/>
                </a:lnTo>
                <a:lnTo>
                  <a:pt x="4841" y="76"/>
                </a:lnTo>
                <a:close/>
                <a:moveTo>
                  <a:pt x="4658" y="395"/>
                </a:moveTo>
                <a:lnTo>
                  <a:pt x="4658" y="395"/>
                </a:lnTo>
                <a:lnTo>
                  <a:pt x="4728" y="395"/>
                </a:lnTo>
                <a:lnTo>
                  <a:pt x="4764" y="293"/>
                </a:lnTo>
                <a:lnTo>
                  <a:pt x="4918" y="293"/>
                </a:lnTo>
                <a:lnTo>
                  <a:pt x="4954" y="395"/>
                </a:lnTo>
                <a:lnTo>
                  <a:pt x="5026" y="395"/>
                </a:lnTo>
                <a:lnTo>
                  <a:pt x="4878" y="10"/>
                </a:lnTo>
                <a:lnTo>
                  <a:pt x="4806" y="10"/>
                </a:lnTo>
                <a:lnTo>
                  <a:pt x="4658" y="395"/>
                </a:lnTo>
                <a:close/>
                <a:moveTo>
                  <a:pt x="5385" y="132"/>
                </a:moveTo>
                <a:lnTo>
                  <a:pt x="5385" y="132"/>
                </a:lnTo>
                <a:cubicBezTo>
                  <a:pt x="5377" y="49"/>
                  <a:pt x="5308" y="1"/>
                  <a:pt x="5221" y="0"/>
                </a:cubicBezTo>
                <a:cubicBezTo>
                  <a:pt x="5106" y="0"/>
                  <a:pt x="5037" y="92"/>
                  <a:pt x="5037" y="202"/>
                </a:cubicBezTo>
                <a:cubicBezTo>
                  <a:pt x="5037" y="312"/>
                  <a:pt x="5106" y="404"/>
                  <a:pt x="5221" y="404"/>
                </a:cubicBezTo>
                <a:cubicBezTo>
                  <a:pt x="5315" y="404"/>
                  <a:pt x="5380" y="340"/>
                  <a:pt x="5385" y="248"/>
                </a:cubicBezTo>
                <a:lnTo>
                  <a:pt x="5320" y="248"/>
                </a:lnTo>
                <a:cubicBezTo>
                  <a:pt x="5314" y="304"/>
                  <a:pt x="5281" y="349"/>
                  <a:pt x="5221" y="349"/>
                </a:cubicBezTo>
                <a:cubicBezTo>
                  <a:pt x="5139" y="349"/>
                  <a:pt x="5104" y="276"/>
                  <a:pt x="5104" y="202"/>
                </a:cubicBezTo>
                <a:cubicBezTo>
                  <a:pt x="5104" y="128"/>
                  <a:pt x="5139" y="55"/>
                  <a:pt x="5221" y="55"/>
                </a:cubicBezTo>
                <a:cubicBezTo>
                  <a:pt x="5278" y="55"/>
                  <a:pt x="5306" y="88"/>
                  <a:pt x="5317" y="132"/>
                </a:cubicBezTo>
                <a:lnTo>
                  <a:pt x="5385" y="132"/>
                </a:lnTo>
                <a:close/>
                <a:moveTo>
                  <a:pt x="5454" y="395"/>
                </a:moveTo>
                <a:lnTo>
                  <a:pt x="5454" y="395"/>
                </a:lnTo>
                <a:lnTo>
                  <a:pt x="5735" y="395"/>
                </a:lnTo>
                <a:lnTo>
                  <a:pt x="5735" y="336"/>
                </a:lnTo>
                <a:lnTo>
                  <a:pt x="5521" y="336"/>
                </a:lnTo>
                <a:lnTo>
                  <a:pt x="5521" y="224"/>
                </a:lnTo>
                <a:lnTo>
                  <a:pt x="5716" y="224"/>
                </a:lnTo>
                <a:lnTo>
                  <a:pt x="5716" y="169"/>
                </a:lnTo>
                <a:lnTo>
                  <a:pt x="5521" y="169"/>
                </a:lnTo>
                <a:lnTo>
                  <a:pt x="5521" y="68"/>
                </a:lnTo>
                <a:lnTo>
                  <a:pt x="5731" y="68"/>
                </a:lnTo>
                <a:lnTo>
                  <a:pt x="5731" y="10"/>
                </a:lnTo>
                <a:lnTo>
                  <a:pt x="5454" y="10"/>
                </a:lnTo>
                <a:lnTo>
                  <a:pt x="5454" y="39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C0779792-AD54-5046-9BAB-DCACC7505B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6247" y="2966527"/>
            <a:ext cx="6507180" cy="45592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header</a:t>
            </a:r>
          </a:p>
        </p:txBody>
      </p:sp>
      <p:grpSp>
        <p:nvGrpSpPr>
          <p:cNvPr id="25" name="Group 12">
            <a:extLst>
              <a:ext uri="{FF2B5EF4-FFF2-40B4-BE49-F238E27FC236}">
                <a16:creationId xmlns:a16="http://schemas.microsoft.com/office/drawing/2014/main" id="{258BCEB5-C891-0247-A2FD-86A7A8683BBB}"/>
              </a:ext>
            </a:extLst>
          </p:cNvPr>
          <p:cNvGrpSpPr/>
          <p:nvPr userDrawn="1"/>
        </p:nvGrpSpPr>
        <p:grpSpPr bwMode="black">
          <a:xfrm>
            <a:off x="0" y="2746980"/>
            <a:ext cx="12193200" cy="61997"/>
            <a:chOff x="0" y="3606831"/>
            <a:chExt cx="12193200" cy="61997"/>
          </a:xfrm>
        </p:grpSpPr>
        <p:sp>
          <p:nvSpPr>
            <p:cNvPr id="26" name="Rectangle 16">
              <a:extLst>
                <a:ext uri="{FF2B5EF4-FFF2-40B4-BE49-F238E27FC236}">
                  <a16:creationId xmlns:a16="http://schemas.microsoft.com/office/drawing/2014/main" id="{57A086BB-E9C1-FE45-962B-E40B27E016A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0" y="3606831"/>
              <a:ext cx="12193200" cy="209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361" noProof="0">
                <a:solidFill>
                  <a:srgbClr val="000000"/>
                </a:solidFill>
              </a:endParaRPr>
            </a:p>
          </p:txBody>
        </p:sp>
        <p:sp>
          <p:nvSpPr>
            <p:cNvPr id="27" name="Rectangle 17">
              <a:extLst>
                <a:ext uri="{FF2B5EF4-FFF2-40B4-BE49-F238E27FC236}">
                  <a16:creationId xmlns:a16="http://schemas.microsoft.com/office/drawing/2014/main" id="{F0236EBD-7693-4B40-85B0-A81CEC27F060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3886247" y="3606831"/>
              <a:ext cx="8305753" cy="61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361" noProof="0">
                <a:solidFill>
                  <a:srgbClr val="000000"/>
                </a:solidFill>
              </a:endParaRPr>
            </a:p>
          </p:txBody>
        </p:sp>
      </p:grp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FCF6F420-AF5C-7940-AD4A-E721C99102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6246" y="3688108"/>
            <a:ext cx="6362985" cy="902940"/>
          </a:xfrm>
        </p:spPr>
        <p:txBody>
          <a:bodyPr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noProof="0" dirty="0">
                <a:latin typeface="Arial" pitchFamily="34" charset="0"/>
                <a:cs typeface="Arial" pitchFamily="34" charset="0"/>
              </a:rPr>
              <a:t>This document and all information contained herein is the sole property of </a:t>
            </a:r>
            <a:r>
              <a:rPr lang="en-GB" altLang="de-DE" noProof="0" dirty="0"/>
              <a:t>Airbus</a:t>
            </a:r>
            <a:r>
              <a:rPr lang="en-GB" noProof="0" dirty="0">
                <a:latin typeface="Arial" pitchFamily="34" charset="0"/>
                <a:cs typeface="Arial" pitchFamily="34" charset="0"/>
              </a:rPr>
              <a:t>. No intellectual property rights are granted by the delivery of this document or the disclosure of its content. This document shall not be reproduced or disclosed to a third party without the expressed written consent of Airbus. This document and its content shall not be used for any purpose other than that for which it is supplied.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noProof="0" dirty="0">
                <a:latin typeface="Arial" pitchFamily="34" charset="0"/>
                <a:cs typeface="Arial" pitchFamily="34" charset="0"/>
              </a:rPr>
              <a:t>Airbus, it’s logo and product names are registered trademarks.</a:t>
            </a:r>
            <a:endParaRPr lang="en-GB" noProof="0" dirty="0"/>
          </a:p>
        </p:txBody>
      </p:sp>
      <p:sp>
        <p:nvSpPr>
          <p:cNvPr id="30" name="Footer Placeholder 3">
            <a:extLst>
              <a:ext uri="{FF2B5EF4-FFF2-40B4-BE49-F238E27FC236}">
                <a16:creationId xmlns:a16="http://schemas.microsoft.com/office/drawing/2014/main" id="{75101670-53F0-B042-AD83-8F33D8DB7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8000" y="3481200"/>
            <a:ext cx="6503027" cy="2623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Marc Malagoli - Road Map For Space Harness - SPCD 2024</a:t>
            </a:r>
            <a:endParaRPr lang="en-GB" dirty="0"/>
          </a:p>
        </p:txBody>
      </p:sp>
      <p:sp>
        <p:nvSpPr>
          <p:cNvPr id="29" name="Textplatzhalter 9">
            <a:extLst>
              <a:ext uri="{FF2B5EF4-FFF2-40B4-BE49-F238E27FC236}">
                <a16:creationId xmlns:a16="http://schemas.microsoft.com/office/drawing/2014/main" id="{3EA0CD75-1767-BB45-B4C5-26745C7F0F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04550" y="341313"/>
            <a:ext cx="92075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3000"/>
              </a:lnSpc>
              <a:buFont typeface="Arial" charset="0"/>
              <a:buChar char="•"/>
              <a:defRPr sz="1500">
                <a:solidFill>
                  <a:srgbClr val="595959"/>
                </a:solidFill>
                <a:latin typeface="Arial" charset="0"/>
              </a:defRPr>
            </a:lvl1pPr>
            <a:lvl2pPr marL="358775" indent="-179388">
              <a:lnSpc>
                <a:spcPct val="113000"/>
              </a:lnSpc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2pPr>
            <a:lvl3pPr marL="539750" indent="-179388">
              <a:lnSpc>
                <a:spcPct val="113000"/>
              </a:lnSpc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3pPr>
            <a:lvl4pPr marL="719138" indent="-179388">
              <a:lnSpc>
                <a:spcPct val="113000"/>
              </a:lnSpc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4pPr>
            <a:lvl5pPr marL="898525" indent="-179388">
              <a:lnSpc>
                <a:spcPct val="113000"/>
              </a:lnSpc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5pPr>
            <a:lvl6pPr marL="1355725" indent="-179388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6pPr>
            <a:lvl7pPr marL="1812925" indent="-179388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7pPr>
            <a:lvl8pPr marL="2270125" indent="-179388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8pPr>
            <a:lvl9pPr marL="2727325" indent="-179388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9pPr>
          </a:lstStyle>
          <a:p>
            <a:pPr algn="r" eaLnBrk="1" hangingPunct="1">
              <a:buFont typeface="Arial" charset="0"/>
              <a:buNone/>
            </a:pPr>
            <a:r>
              <a:rPr lang="de-DE" altLang="de-DE" sz="900" b="1" dirty="0">
                <a:solidFill>
                  <a:srgbClr val="FF9900"/>
                </a:solidFill>
              </a:rPr>
              <a:t>Airbus Amber</a:t>
            </a:r>
            <a:endParaRPr lang="en-GB" altLang="de-DE" sz="9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8604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2405" y="1566013"/>
            <a:ext cx="5418347" cy="428643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6156000" y="1565999"/>
            <a:ext cx="5508000" cy="3286800"/>
          </a:xfrm>
        </p:spPr>
        <p:txBody>
          <a:bodyPr/>
          <a:lstStyle/>
          <a:p>
            <a:pPr lvl="0"/>
            <a:r>
              <a:rPr lang="fr-FR" noProof="0"/>
              <a:t>Cliquez sur l'icône pour ajouter une image</a:t>
            </a:r>
            <a:endParaRPr lang="en-GB" noProof="0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de-DE">
                <a:solidFill>
                  <a:srgbClr val="000000">
                    <a:lumMod val="65000"/>
                    <a:lumOff val="35000"/>
                  </a:srgbClr>
                </a:solidFill>
              </a:rPr>
              <a:t>16 October 2024</a:t>
            </a:r>
            <a:endParaRPr lang="de-DE" altLang="de-DE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>
                <a:solidFill>
                  <a:srgbClr val="000000">
                    <a:lumMod val="65000"/>
                    <a:lumOff val="35000"/>
                  </a:srgbClr>
                </a:solidFill>
              </a:rPr>
              <a:t>Marc Malagoli - Road Map For Space Harness - SPCD 2024</a:t>
            </a:r>
            <a:endParaRPr lang="de-DE" altLang="de-DE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D5B57-35B2-4EDF-ACEC-DFB5775DB628}" type="slidenum">
              <a:rPr lang="de-DE" altLang="de-DE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‹N°›</a:t>
            </a:fld>
            <a:endParaRPr lang="de-DE" altLang="de-DE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840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 October 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 Malagoli - Road Map For Space Harness - SPCD 2024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A4BF-70D8-436B-89F8-FE10B07F2B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3995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4"/>
          <p:cNvSpPr>
            <a:spLocks noChangeArrowheads="1"/>
          </p:cNvSpPr>
          <p:nvPr/>
        </p:nvSpPr>
        <p:spPr bwMode="gray">
          <a:xfrm>
            <a:off x="0" y="5424787"/>
            <a:ext cx="12192000" cy="14332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361">
              <a:solidFill>
                <a:srgbClr val="000000"/>
              </a:solidFill>
            </a:endParaRPr>
          </a:p>
        </p:txBody>
      </p:sp>
      <p:grpSp>
        <p:nvGrpSpPr>
          <p:cNvPr id="20" name="Group 15"/>
          <p:cNvGrpSpPr>
            <a:grpSpLocks/>
          </p:cNvGrpSpPr>
          <p:nvPr/>
        </p:nvGrpSpPr>
        <p:grpSpPr bwMode="white">
          <a:xfrm>
            <a:off x="0" y="5412023"/>
            <a:ext cx="12192000" cy="61996"/>
            <a:chOff x="0" y="3175"/>
            <a:chExt cx="6736" cy="68"/>
          </a:xfrm>
        </p:grpSpPr>
        <p:sp>
          <p:nvSpPr>
            <p:cNvPr id="21" name="Rectangle 16"/>
            <p:cNvSpPr>
              <a:spLocks noChangeArrowheads="1"/>
            </p:cNvSpPr>
            <p:nvPr/>
          </p:nvSpPr>
          <p:spPr bwMode="white">
            <a:xfrm>
              <a:off x="0" y="3175"/>
              <a:ext cx="6733" cy="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>
                <a:solidFill>
                  <a:srgbClr val="000000"/>
                </a:solidFill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white">
            <a:xfrm>
              <a:off x="1826" y="3175"/>
              <a:ext cx="4910" cy="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>
                <a:solidFill>
                  <a:srgbClr val="000000"/>
                </a:solidFill>
              </a:endParaRPr>
            </a:p>
          </p:txBody>
        </p:sp>
      </p:grpSp>
      <p:sp>
        <p:nvSpPr>
          <p:cNvPr id="2355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05016" y="3177694"/>
            <a:ext cx="6031344" cy="1343905"/>
          </a:xfrm>
        </p:spPr>
        <p:txBody>
          <a:bodyPr anchor="b"/>
          <a:lstStyle>
            <a:lvl1pPr>
              <a:lnSpc>
                <a:spcPct val="105000"/>
              </a:lnSpc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de-DE" noProof="0" dirty="0"/>
              <a:t>Click to edit header</a:t>
            </a:r>
            <a:endParaRPr lang="de-DE" altLang="de-DE" noProof="0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305016" y="4561676"/>
            <a:ext cx="6031344" cy="863111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de-DE" noProof="0" dirty="0"/>
              <a:t>Click to edit Master subtitle style</a:t>
            </a:r>
            <a:endParaRPr lang="de-DE" altLang="de-D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305016" y="5937980"/>
            <a:ext cx="6031344" cy="793519"/>
          </a:xfrm>
        </p:spPr>
        <p:txBody>
          <a:bodyPr/>
          <a:lstStyle>
            <a:lvl1pPr marL="0" indent="0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10614576" y="6254454"/>
            <a:ext cx="1332000" cy="246595"/>
            <a:chOff x="830300" y="1716088"/>
            <a:chExt cx="10058401" cy="1862137"/>
          </a:xfrm>
          <a:solidFill>
            <a:schemeClr val="bg1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3857663" y="1749425"/>
              <a:ext cx="1604963" cy="1789112"/>
            </a:xfrm>
            <a:custGeom>
              <a:avLst/>
              <a:gdLst>
                <a:gd name="T0" fmla="*/ 247 w 247"/>
                <a:gd name="T1" fmla="*/ 93 h 275"/>
                <a:gd name="T2" fmla="*/ 142 w 247"/>
                <a:gd name="T3" fmla="*/ 0 h 275"/>
                <a:gd name="T4" fmla="*/ 0 w 247"/>
                <a:gd name="T5" fmla="*/ 0 h 275"/>
                <a:gd name="T6" fmla="*/ 0 w 247"/>
                <a:gd name="T7" fmla="*/ 275 h 275"/>
                <a:gd name="T8" fmla="*/ 67 w 247"/>
                <a:gd name="T9" fmla="*/ 275 h 275"/>
                <a:gd name="T10" fmla="*/ 67 w 247"/>
                <a:gd name="T11" fmla="*/ 60 h 275"/>
                <a:gd name="T12" fmla="*/ 143 w 247"/>
                <a:gd name="T13" fmla="*/ 60 h 275"/>
                <a:gd name="T14" fmla="*/ 181 w 247"/>
                <a:gd name="T15" fmla="*/ 94 h 275"/>
                <a:gd name="T16" fmla="*/ 142 w 247"/>
                <a:gd name="T17" fmla="*/ 128 h 275"/>
                <a:gd name="T18" fmla="*/ 77 w 247"/>
                <a:gd name="T19" fmla="*/ 128 h 275"/>
                <a:gd name="T20" fmla="*/ 169 w 247"/>
                <a:gd name="T21" fmla="*/ 275 h 275"/>
                <a:gd name="T22" fmla="*/ 246 w 247"/>
                <a:gd name="T23" fmla="*/ 275 h 275"/>
                <a:gd name="T24" fmla="*/ 183 w 247"/>
                <a:gd name="T25" fmla="*/ 177 h 275"/>
                <a:gd name="T26" fmla="*/ 247 w 247"/>
                <a:gd name="T27" fmla="*/ 9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75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130588" y="1749425"/>
              <a:ext cx="434975" cy="1789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830300" y="1749425"/>
              <a:ext cx="2203450" cy="1789112"/>
            </a:xfrm>
            <a:custGeom>
              <a:avLst/>
              <a:gdLst>
                <a:gd name="T0" fmla="*/ 573 w 1388"/>
                <a:gd name="T1" fmla="*/ 0 h 1127"/>
                <a:gd name="T2" fmla="*/ 0 w 1388"/>
                <a:gd name="T3" fmla="*/ 1127 h 1127"/>
                <a:gd name="T4" fmla="*/ 307 w 1388"/>
                <a:gd name="T5" fmla="*/ 1127 h 1127"/>
                <a:gd name="T6" fmla="*/ 401 w 1388"/>
                <a:gd name="T7" fmla="*/ 939 h 1127"/>
                <a:gd name="T8" fmla="*/ 864 w 1388"/>
                <a:gd name="T9" fmla="*/ 939 h 1127"/>
                <a:gd name="T10" fmla="*/ 749 w 1388"/>
                <a:gd name="T11" fmla="*/ 705 h 1127"/>
                <a:gd name="T12" fmla="*/ 516 w 1388"/>
                <a:gd name="T13" fmla="*/ 705 h 1127"/>
                <a:gd name="T14" fmla="*/ 688 w 1388"/>
                <a:gd name="T15" fmla="*/ 356 h 1127"/>
                <a:gd name="T16" fmla="*/ 692 w 1388"/>
                <a:gd name="T17" fmla="*/ 356 h 1127"/>
                <a:gd name="T18" fmla="*/ 1072 w 1388"/>
                <a:gd name="T19" fmla="*/ 1127 h 1127"/>
                <a:gd name="T20" fmla="*/ 1388 w 1388"/>
                <a:gd name="T21" fmla="*/ 1127 h 1127"/>
                <a:gd name="T22" fmla="*/ 815 w 1388"/>
                <a:gd name="T23" fmla="*/ 0 h 1127"/>
                <a:gd name="T24" fmla="*/ 573 w 1388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8" h="1127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5670588" y="1749425"/>
              <a:ext cx="1670050" cy="1789112"/>
            </a:xfrm>
            <a:custGeom>
              <a:avLst/>
              <a:gdLst>
                <a:gd name="T0" fmla="*/ 213 w 257"/>
                <a:gd name="T1" fmla="*/ 133 h 275"/>
                <a:gd name="T2" fmla="*/ 245 w 257"/>
                <a:gd name="T3" fmla="*/ 75 h 275"/>
                <a:gd name="T4" fmla="*/ 157 w 257"/>
                <a:gd name="T5" fmla="*/ 0 h 275"/>
                <a:gd name="T6" fmla="*/ 0 w 257"/>
                <a:gd name="T7" fmla="*/ 0 h 275"/>
                <a:gd name="T8" fmla="*/ 0 w 257"/>
                <a:gd name="T9" fmla="*/ 275 h 275"/>
                <a:gd name="T10" fmla="*/ 163 w 257"/>
                <a:gd name="T11" fmla="*/ 275 h 275"/>
                <a:gd name="T12" fmla="*/ 257 w 257"/>
                <a:gd name="T13" fmla="*/ 198 h 275"/>
                <a:gd name="T14" fmla="*/ 213 w 257"/>
                <a:gd name="T15" fmla="*/ 133 h 275"/>
                <a:gd name="T16" fmla="*/ 67 w 257"/>
                <a:gd name="T17" fmla="*/ 59 h 275"/>
                <a:gd name="T18" fmla="*/ 157 w 257"/>
                <a:gd name="T19" fmla="*/ 59 h 275"/>
                <a:gd name="T20" fmla="*/ 180 w 257"/>
                <a:gd name="T21" fmla="*/ 83 h 275"/>
                <a:gd name="T22" fmla="*/ 156 w 257"/>
                <a:gd name="T23" fmla="*/ 107 h 275"/>
                <a:gd name="T24" fmla="*/ 67 w 257"/>
                <a:gd name="T25" fmla="*/ 107 h 275"/>
                <a:gd name="T26" fmla="*/ 67 w 257"/>
                <a:gd name="T27" fmla="*/ 59 h 275"/>
                <a:gd name="T28" fmla="*/ 158 w 257"/>
                <a:gd name="T29" fmla="*/ 218 h 275"/>
                <a:gd name="T30" fmla="*/ 67 w 257"/>
                <a:gd name="T31" fmla="*/ 218 h 275"/>
                <a:gd name="T32" fmla="*/ 67 w 257"/>
                <a:gd name="T33" fmla="*/ 162 h 275"/>
                <a:gd name="T34" fmla="*/ 158 w 257"/>
                <a:gd name="T35" fmla="*/ 162 h 275"/>
                <a:gd name="T36" fmla="*/ 187 w 257"/>
                <a:gd name="T37" fmla="*/ 189 h 275"/>
                <a:gd name="T38" fmla="*/ 158 w 257"/>
                <a:gd name="T39" fmla="*/ 21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275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7529550" y="1749425"/>
              <a:ext cx="1630363" cy="1828800"/>
            </a:xfrm>
            <a:custGeom>
              <a:avLst/>
              <a:gdLst>
                <a:gd name="T0" fmla="*/ 182 w 251"/>
                <a:gd name="T1" fmla="*/ 154 h 281"/>
                <a:gd name="T2" fmla="*/ 125 w 251"/>
                <a:gd name="T3" fmla="*/ 219 h 281"/>
                <a:gd name="T4" fmla="*/ 68 w 251"/>
                <a:gd name="T5" fmla="*/ 154 h 281"/>
                <a:gd name="T6" fmla="*/ 68 w 251"/>
                <a:gd name="T7" fmla="*/ 0 h 281"/>
                <a:gd name="T8" fmla="*/ 0 w 251"/>
                <a:gd name="T9" fmla="*/ 0 h 281"/>
                <a:gd name="T10" fmla="*/ 0 w 251"/>
                <a:gd name="T11" fmla="*/ 149 h 281"/>
                <a:gd name="T12" fmla="*/ 125 w 251"/>
                <a:gd name="T13" fmla="*/ 281 h 281"/>
                <a:gd name="T14" fmla="*/ 251 w 251"/>
                <a:gd name="T15" fmla="*/ 149 h 281"/>
                <a:gd name="T16" fmla="*/ 251 w 251"/>
                <a:gd name="T17" fmla="*/ 0 h 281"/>
                <a:gd name="T18" fmla="*/ 182 w 251"/>
                <a:gd name="T19" fmla="*/ 0 h 281"/>
                <a:gd name="T20" fmla="*/ 182 w 251"/>
                <a:gd name="T21" fmla="*/ 15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28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9309138" y="1716088"/>
              <a:ext cx="1579563" cy="1862137"/>
            </a:xfrm>
            <a:custGeom>
              <a:avLst/>
              <a:gdLst>
                <a:gd name="T0" fmla="*/ 156 w 243"/>
                <a:gd name="T1" fmla="*/ 115 h 286"/>
                <a:gd name="T2" fmla="*/ 78 w 243"/>
                <a:gd name="T3" fmla="*/ 80 h 286"/>
                <a:gd name="T4" fmla="*/ 121 w 243"/>
                <a:gd name="T5" fmla="*/ 59 h 286"/>
                <a:gd name="T6" fmla="*/ 216 w 243"/>
                <a:gd name="T7" fmla="*/ 81 h 286"/>
                <a:gd name="T8" fmla="*/ 237 w 243"/>
                <a:gd name="T9" fmla="*/ 25 h 286"/>
                <a:gd name="T10" fmla="*/ 122 w 243"/>
                <a:gd name="T11" fmla="*/ 0 h 286"/>
                <a:gd name="T12" fmla="*/ 11 w 243"/>
                <a:gd name="T13" fmla="*/ 82 h 286"/>
                <a:gd name="T14" fmla="*/ 109 w 243"/>
                <a:gd name="T15" fmla="*/ 168 h 286"/>
                <a:gd name="T16" fmla="*/ 174 w 243"/>
                <a:gd name="T17" fmla="*/ 202 h 286"/>
                <a:gd name="T18" fmla="*/ 130 w 243"/>
                <a:gd name="T19" fmla="*/ 226 h 286"/>
                <a:gd name="T20" fmla="*/ 20 w 243"/>
                <a:gd name="T21" fmla="*/ 199 h 286"/>
                <a:gd name="T22" fmla="*/ 0 w 243"/>
                <a:gd name="T23" fmla="*/ 257 h 286"/>
                <a:gd name="T24" fmla="*/ 132 w 243"/>
                <a:gd name="T25" fmla="*/ 286 h 286"/>
                <a:gd name="T26" fmla="*/ 243 w 243"/>
                <a:gd name="T27" fmla="*/ 200 h 286"/>
                <a:gd name="T28" fmla="*/ 156 w 243"/>
                <a:gd name="T29" fmla="*/ 11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286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3" name="Freeform 5"/>
          <p:cNvSpPr>
            <a:spLocks noChangeAspect="1" noEditPoints="1"/>
          </p:cNvSpPr>
          <p:nvPr userDrawn="1"/>
        </p:nvSpPr>
        <p:spPr bwMode="gray">
          <a:xfrm>
            <a:off x="3305016" y="5652001"/>
            <a:ext cx="1652400" cy="116385"/>
          </a:xfrm>
          <a:custGeom>
            <a:avLst/>
            <a:gdLst>
              <a:gd name="T0" fmla="*/ 263 w 5735"/>
              <a:gd name="T1" fmla="*/ 202 h 404"/>
              <a:gd name="T2" fmla="*/ 0 w 5735"/>
              <a:gd name="T3" fmla="*/ 395 h 404"/>
              <a:gd name="T4" fmla="*/ 160 w 5735"/>
              <a:gd name="T5" fmla="*/ 10 h 404"/>
              <a:gd name="T6" fmla="*/ 399 w 5735"/>
              <a:gd name="T7" fmla="*/ 395 h 404"/>
              <a:gd name="T8" fmla="*/ 466 w 5735"/>
              <a:gd name="T9" fmla="*/ 224 h 404"/>
              <a:gd name="T10" fmla="*/ 466 w 5735"/>
              <a:gd name="T11" fmla="*/ 68 h 404"/>
              <a:gd name="T12" fmla="*/ 399 w 5735"/>
              <a:gd name="T13" fmla="*/ 395 h 404"/>
              <a:gd name="T14" fmla="*/ 813 w 5735"/>
              <a:gd name="T15" fmla="*/ 224 h 404"/>
              <a:gd name="T16" fmla="*/ 813 w 5735"/>
              <a:gd name="T17" fmla="*/ 68 h 404"/>
              <a:gd name="T18" fmla="*/ 746 w 5735"/>
              <a:gd name="T19" fmla="*/ 395 h 404"/>
              <a:gd name="T20" fmla="*/ 1348 w 5735"/>
              <a:gd name="T21" fmla="*/ 336 h 404"/>
              <a:gd name="T22" fmla="*/ 1329 w 5735"/>
              <a:gd name="T23" fmla="*/ 169 h 404"/>
              <a:gd name="T24" fmla="*/ 1344 w 5735"/>
              <a:gd name="T25" fmla="*/ 10 h 404"/>
              <a:gd name="T26" fmla="*/ 1413 w 5735"/>
              <a:gd name="T27" fmla="*/ 395 h 404"/>
              <a:gd name="T28" fmla="*/ 1654 w 5735"/>
              <a:gd name="T29" fmla="*/ 395 h 404"/>
              <a:gd name="T30" fmla="*/ 1661 w 5735"/>
              <a:gd name="T31" fmla="*/ 293 h 404"/>
              <a:gd name="T32" fmla="*/ 1413 w 5735"/>
              <a:gd name="T33" fmla="*/ 395 h 404"/>
              <a:gd name="T34" fmla="*/ 1793 w 5735"/>
              <a:gd name="T35" fmla="*/ 202 h 404"/>
              <a:gd name="T36" fmla="*/ 1977 w 5735"/>
              <a:gd name="T37" fmla="*/ 349 h 404"/>
              <a:gd name="T38" fmla="*/ 2141 w 5735"/>
              <a:gd name="T39" fmla="*/ 132 h 404"/>
              <a:gd name="T40" fmla="*/ 2491 w 5735"/>
              <a:gd name="T41" fmla="*/ 336 h 404"/>
              <a:gd name="T42" fmla="*/ 2471 w 5735"/>
              <a:gd name="T43" fmla="*/ 169 h 404"/>
              <a:gd name="T44" fmla="*/ 2487 w 5735"/>
              <a:gd name="T45" fmla="*/ 10 h 404"/>
              <a:gd name="T46" fmla="*/ 2837 w 5735"/>
              <a:gd name="T47" fmla="*/ 76 h 404"/>
              <a:gd name="T48" fmla="*/ 2837 w 5735"/>
              <a:gd name="T49" fmla="*/ 76 h 404"/>
              <a:gd name="T50" fmla="*/ 2761 w 5735"/>
              <a:gd name="T51" fmla="*/ 293 h 404"/>
              <a:gd name="T52" fmla="*/ 2874 w 5735"/>
              <a:gd name="T53" fmla="*/ 10 h 404"/>
              <a:gd name="T54" fmla="*/ 3068 w 5735"/>
              <a:gd name="T55" fmla="*/ 395 h 404"/>
              <a:gd name="T56" fmla="*/ 3309 w 5735"/>
              <a:gd name="T57" fmla="*/ 395 h 404"/>
              <a:gd name="T58" fmla="*/ 3316 w 5735"/>
              <a:gd name="T59" fmla="*/ 293 h 404"/>
              <a:gd name="T60" fmla="*/ 3068 w 5735"/>
              <a:gd name="T61" fmla="*/ 395 h 404"/>
              <a:gd name="T62" fmla="*/ 3729 w 5735"/>
              <a:gd name="T63" fmla="*/ 202 h 404"/>
              <a:gd name="T64" fmla="*/ 3467 w 5735"/>
              <a:gd name="T65" fmla="*/ 395 h 404"/>
              <a:gd name="T66" fmla="*/ 3627 w 5735"/>
              <a:gd name="T67" fmla="*/ 10 h 404"/>
              <a:gd name="T68" fmla="*/ 3984 w 5735"/>
              <a:gd name="T69" fmla="*/ 266 h 404"/>
              <a:gd name="T70" fmla="*/ 4111 w 5735"/>
              <a:gd name="T71" fmla="*/ 155 h 404"/>
              <a:gd name="T72" fmla="*/ 4287 w 5735"/>
              <a:gd name="T73" fmla="*/ 123 h 404"/>
              <a:gd name="T74" fmla="*/ 4198 w 5735"/>
              <a:gd name="T75" fmla="*/ 243 h 404"/>
              <a:gd name="T76" fmla="*/ 3984 w 5735"/>
              <a:gd name="T77" fmla="*/ 266 h 404"/>
              <a:gd name="T78" fmla="*/ 4598 w 5735"/>
              <a:gd name="T79" fmla="*/ 128 h 404"/>
              <a:gd name="T80" fmla="*/ 4365 w 5735"/>
              <a:gd name="T81" fmla="*/ 395 h 404"/>
              <a:gd name="T82" fmla="*/ 4535 w 5735"/>
              <a:gd name="T83" fmla="*/ 247 h 404"/>
              <a:gd name="T84" fmla="*/ 4365 w 5735"/>
              <a:gd name="T85" fmla="*/ 395 h 404"/>
              <a:gd name="T86" fmla="*/ 4900 w 5735"/>
              <a:gd name="T87" fmla="*/ 241 h 404"/>
              <a:gd name="T88" fmla="*/ 4658 w 5735"/>
              <a:gd name="T89" fmla="*/ 395 h 404"/>
              <a:gd name="T90" fmla="*/ 4954 w 5735"/>
              <a:gd name="T91" fmla="*/ 395 h 404"/>
              <a:gd name="T92" fmla="*/ 4658 w 5735"/>
              <a:gd name="T93" fmla="*/ 395 h 404"/>
              <a:gd name="T94" fmla="*/ 5037 w 5735"/>
              <a:gd name="T95" fmla="*/ 202 h 404"/>
              <a:gd name="T96" fmla="*/ 5221 w 5735"/>
              <a:gd name="T97" fmla="*/ 349 h 404"/>
              <a:gd name="T98" fmla="*/ 5385 w 5735"/>
              <a:gd name="T99" fmla="*/ 132 h 404"/>
              <a:gd name="T100" fmla="*/ 5735 w 5735"/>
              <a:gd name="T101" fmla="*/ 336 h 404"/>
              <a:gd name="T102" fmla="*/ 5716 w 5735"/>
              <a:gd name="T103" fmla="*/ 169 h 404"/>
              <a:gd name="T104" fmla="*/ 5731 w 5735"/>
              <a:gd name="T105" fmla="*/ 1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35" h="404">
                <a:moveTo>
                  <a:pt x="68" y="64"/>
                </a:moveTo>
                <a:lnTo>
                  <a:pt x="68" y="64"/>
                </a:lnTo>
                <a:lnTo>
                  <a:pt x="134" y="64"/>
                </a:lnTo>
                <a:cubicBezTo>
                  <a:pt x="240" y="64"/>
                  <a:pt x="263" y="125"/>
                  <a:pt x="263" y="202"/>
                </a:cubicBezTo>
                <a:cubicBezTo>
                  <a:pt x="263" y="279"/>
                  <a:pt x="240" y="340"/>
                  <a:pt x="134" y="340"/>
                </a:cubicBezTo>
                <a:lnTo>
                  <a:pt x="68" y="340"/>
                </a:lnTo>
                <a:lnTo>
                  <a:pt x="68" y="64"/>
                </a:lnTo>
                <a:close/>
                <a:moveTo>
                  <a:pt x="0" y="395"/>
                </a:moveTo>
                <a:lnTo>
                  <a:pt x="0" y="395"/>
                </a:lnTo>
                <a:lnTo>
                  <a:pt x="160" y="395"/>
                </a:lnTo>
                <a:cubicBezTo>
                  <a:pt x="279" y="395"/>
                  <a:pt x="330" y="308"/>
                  <a:pt x="330" y="202"/>
                </a:cubicBezTo>
                <a:cubicBezTo>
                  <a:pt x="330" y="96"/>
                  <a:pt x="279" y="10"/>
                  <a:pt x="160" y="10"/>
                </a:cubicBezTo>
                <a:lnTo>
                  <a:pt x="0" y="10"/>
                </a:lnTo>
                <a:lnTo>
                  <a:pt x="0" y="395"/>
                </a:lnTo>
                <a:close/>
                <a:moveTo>
                  <a:pt x="399" y="395"/>
                </a:moveTo>
                <a:lnTo>
                  <a:pt x="399" y="395"/>
                </a:lnTo>
                <a:lnTo>
                  <a:pt x="680" y="395"/>
                </a:lnTo>
                <a:lnTo>
                  <a:pt x="680" y="336"/>
                </a:lnTo>
                <a:lnTo>
                  <a:pt x="466" y="336"/>
                </a:lnTo>
                <a:lnTo>
                  <a:pt x="466" y="224"/>
                </a:lnTo>
                <a:lnTo>
                  <a:pt x="660" y="224"/>
                </a:lnTo>
                <a:lnTo>
                  <a:pt x="660" y="169"/>
                </a:lnTo>
                <a:lnTo>
                  <a:pt x="466" y="169"/>
                </a:lnTo>
                <a:lnTo>
                  <a:pt x="466" y="68"/>
                </a:lnTo>
                <a:lnTo>
                  <a:pt x="676" y="68"/>
                </a:lnTo>
                <a:lnTo>
                  <a:pt x="676" y="10"/>
                </a:lnTo>
                <a:lnTo>
                  <a:pt x="399" y="10"/>
                </a:lnTo>
                <a:lnTo>
                  <a:pt x="399" y="395"/>
                </a:lnTo>
                <a:close/>
                <a:moveTo>
                  <a:pt x="746" y="395"/>
                </a:moveTo>
                <a:lnTo>
                  <a:pt x="746" y="395"/>
                </a:lnTo>
                <a:lnTo>
                  <a:pt x="813" y="395"/>
                </a:lnTo>
                <a:lnTo>
                  <a:pt x="813" y="224"/>
                </a:lnTo>
                <a:lnTo>
                  <a:pt x="988" y="224"/>
                </a:lnTo>
                <a:lnTo>
                  <a:pt x="988" y="169"/>
                </a:lnTo>
                <a:lnTo>
                  <a:pt x="813" y="169"/>
                </a:lnTo>
                <a:lnTo>
                  <a:pt x="813" y="68"/>
                </a:lnTo>
                <a:lnTo>
                  <a:pt x="1012" y="68"/>
                </a:lnTo>
                <a:lnTo>
                  <a:pt x="1012" y="10"/>
                </a:lnTo>
                <a:lnTo>
                  <a:pt x="746" y="10"/>
                </a:lnTo>
                <a:lnTo>
                  <a:pt x="746" y="395"/>
                </a:lnTo>
                <a:close/>
                <a:moveTo>
                  <a:pt x="1067" y="395"/>
                </a:moveTo>
                <a:lnTo>
                  <a:pt x="1067" y="395"/>
                </a:lnTo>
                <a:lnTo>
                  <a:pt x="1348" y="395"/>
                </a:lnTo>
                <a:lnTo>
                  <a:pt x="1348" y="336"/>
                </a:lnTo>
                <a:lnTo>
                  <a:pt x="1135" y="336"/>
                </a:lnTo>
                <a:lnTo>
                  <a:pt x="1135" y="224"/>
                </a:lnTo>
                <a:lnTo>
                  <a:pt x="1329" y="224"/>
                </a:lnTo>
                <a:lnTo>
                  <a:pt x="1329" y="169"/>
                </a:lnTo>
                <a:lnTo>
                  <a:pt x="1135" y="169"/>
                </a:lnTo>
                <a:lnTo>
                  <a:pt x="1135" y="68"/>
                </a:lnTo>
                <a:lnTo>
                  <a:pt x="1344" y="68"/>
                </a:lnTo>
                <a:lnTo>
                  <a:pt x="1344" y="10"/>
                </a:lnTo>
                <a:lnTo>
                  <a:pt x="1067" y="10"/>
                </a:lnTo>
                <a:lnTo>
                  <a:pt x="1067" y="395"/>
                </a:lnTo>
                <a:close/>
                <a:moveTo>
                  <a:pt x="1413" y="395"/>
                </a:moveTo>
                <a:lnTo>
                  <a:pt x="1413" y="395"/>
                </a:lnTo>
                <a:lnTo>
                  <a:pt x="1477" y="395"/>
                </a:lnTo>
                <a:lnTo>
                  <a:pt x="1477" y="111"/>
                </a:lnTo>
                <a:lnTo>
                  <a:pt x="1479" y="111"/>
                </a:lnTo>
                <a:lnTo>
                  <a:pt x="1654" y="395"/>
                </a:lnTo>
                <a:lnTo>
                  <a:pt x="1725" y="395"/>
                </a:lnTo>
                <a:lnTo>
                  <a:pt x="1725" y="10"/>
                </a:lnTo>
                <a:lnTo>
                  <a:pt x="1661" y="10"/>
                </a:lnTo>
                <a:lnTo>
                  <a:pt x="1661" y="293"/>
                </a:lnTo>
                <a:lnTo>
                  <a:pt x="1660" y="293"/>
                </a:lnTo>
                <a:lnTo>
                  <a:pt x="1484" y="10"/>
                </a:lnTo>
                <a:lnTo>
                  <a:pt x="1413" y="10"/>
                </a:lnTo>
                <a:lnTo>
                  <a:pt x="1413" y="395"/>
                </a:lnTo>
                <a:close/>
                <a:moveTo>
                  <a:pt x="2141" y="132"/>
                </a:moveTo>
                <a:lnTo>
                  <a:pt x="2141" y="132"/>
                </a:lnTo>
                <a:cubicBezTo>
                  <a:pt x="2133" y="49"/>
                  <a:pt x="2064" y="1"/>
                  <a:pt x="1977" y="0"/>
                </a:cubicBezTo>
                <a:cubicBezTo>
                  <a:pt x="1862" y="0"/>
                  <a:pt x="1793" y="92"/>
                  <a:pt x="1793" y="202"/>
                </a:cubicBezTo>
                <a:cubicBezTo>
                  <a:pt x="1793" y="312"/>
                  <a:pt x="1862" y="404"/>
                  <a:pt x="1977" y="404"/>
                </a:cubicBezTo>
                <a:cubicBezTo>
                  <a:pt x="2071" y="404"/>
                  <a:pt x="2136" y="340"/>
                  <a:pt x="2141" y="248"/>
                </a:cubicBezTo>
                <a:lnTo>
                  <a:pt x="2075" y="248"/>
                </a:lnTo>
                <a:cubicBezTo>
                  <a:pt x="2070" y="304"/>
                  <a:pt x="2037" y="349"/>
                  <a:pt x="1977" y="349"/>
                </a:cubicBezTo>
                <a:cubicBezTo>
                  <a:pt x="1895" y="349"/>
                  <a:pt x="1860" y="276"/>
                  <a:pt x="1860" y="202"/>
                </a:cubicBezTo>
                <a:cubicBezTo>
                  <a:pt x="1860" y="128"/>
                  <a:pt x="1895" y="55"/>
                  <a:pt x="1977" y="55"/>
                </a:cubicBezTo>
                <a:cubicBezTo>
                  <a:pt x="2033" y="55"/>
                  <a:pt x="2062" y="88"/>
                  <a:pt x="2073" y="132"/>
                </a:cubicBezTo>
                <a:lnTo>
                  <a:pt x="2141" y="132"/>
                </a:lnTo>
                <a:close/>
                <a:moveTo>
                  <a:pt x="2210" y="395"/>
                </a:moveTo>
                <a:lnTo>
                  <a:pt x="2210" y="395"/>
                </a:lnTo>
                <a:lnTo>
                  <a:pt x="2491" y="395"/>
                </a:lnTo>
                <a:lnTo>
                  <a:pt x="2491" y="336"/>
                </a:lnTo>
                <a:lnTo>
                  <a:pt x="2277" y="336"/>
                </a:lnTo>
                <a:lnTo>
                  <a:pt x="2277" y="224"/>
                </a:lnTo>
                <a:lnTo>
                  <a:pt x="2471" y="224"/>
                </a:lnTo>
                <a:lnTo>
                  <a:pt x="2471" y="169"/>
                </a:lnTo>
                <a:lnTo>
                  <a:pt x="2277" y="169"/>
                </a:lnTo>
                <a:lnTo>
                  <a:pt x="2277" y="68"/>
                </a:lnTo>
                <a:lnTo>
                  <a:pt x="2487" y="68"/>
                </a:lnTo>
                <a:lnTo>
                  <a:pt x="2487" y="10"/>
                </a:lnTo>
                <a:lnTo>
                  <a:pt x="2210" y="10"/>
                </a:lnTo>
                <a:lnTo>
                  <a:pt x="2210" y="395"/>
                </a:lnTo>
                <a:close/>
                <a:moveTo>
                  <a:pt x="2837" y="76"/>
                </a:moveTo>
                <a:lnTo>
                  <a:pt x="2837" y="76"/>
                </a:lnTo>
                <a:lnTo>
                  <a:pt x="2839" y="76"/>
                </a:lnTo>
                <a:lnTo>
                  <a:pt x="2897" y="241"/>
                </a:lnTo>
                <a:lnTo>
                  <a:pt x="2779" y="241"/>
                </a:lnTo>
                <a:lnTo>
                  <a:pt x="2837" y="76"/>
                </a:lnTo>
                <a:close/>
                <a:moveTo>
                  <a:pt x="2655" y="395"/>
                </a:moveTo>
                <a:lnTo>
                  <a:pt x="2655" y="395"/>
                </a:lnTo>
                <a:lnTo>
                  <a:pt x="2724" y="395"/>
                </a:lnTo>
                <a:lnTo>
                  <a:pt x="2761" y="293"/>
                </a:lnTo>
                <a:lnTo>
                  <a:pt x="2914" y="293"/>
                </a:lnTo>
                <a:lnTo>
                  <a:pt x="2950" y="395"/>
                </a:lnTo>
                <a:lnTo>
                  <a:pt x="3023" y="395"/>
                </a:lnTo>
                <a:lnTo>
                  <a:pt x="2874" y="10"/>
                </a:lnTo>
                <a:lnTo>
                  <a:pt x="2803" y="10"/>
                </a:lnTo>
                <a:lnTo>
                  <a:pt x="2655" y="395"/>
                </a:lnTo>
                <a:close/>
                <a:moveTo>
                  <a:pt x="3068" y="395"/>
                </a:moveTo>
                <a:lnTo>
                  <a:pt x="3068" y="395"/>
                </a:lnTo>
                <a:lnTo>
                  <a:pt x="3132" y="395"/>
                </a:lnTo>
                <a:lnTo>
                  <a:pt x="3132" y="111"/>
                </a:lnTo>
                <a:lnTo>
                  <a:pt x="3133" y="111"/>
                </a:lnTo>
                <a:lnTo>
                  <a:pt x="3309" y="395"/>
                </a:lnTo>
                <a:lnTo>
                  <a:pt x="3380" y="395"/>
                </a:lnTo>
                <a:lnTo>
                  <a:pt x="3380" y="10"/>
                </a:lnTo>
                <a:lnTo>
                  <a:pt x="3316" y="10"/>
                </a:lnTo>
                <a:lnTo>
                  <a:pt x="3316" y="293"/>
                </a:lnTo>
                <a:lnTo>
                  <a:pt x="3315" y="293"/>
                </a:lnTo>
                <a:lnTo>
                  <a:pt x="3139" y="10"/>
                </a:lnTo>
                <a:lnTo>
                  <a:pt x="3068" y="10"/>
                </a:lnTo>
                <a:lnTo>
                  <a:pt x="3068" y="395"/>
                </a:lnTo>
                <a:close/>
                <a:moveTo>
                  <a:pt x="3535" y="64"/>
                </a:moveTo>
                <a:lnTo>
                  <a:pt x="3535" y="64"/>
                </a:lnTo>
                <a:lnTo>
                  <a:pt x="3601" y="64"/>
                </a:lnTo>
                <a:cubicBezTo>
                  <a:pt x="3707" y="64"/>
                  <a:pt x="3729" y="125"/>
                  <a:pt x="3729" y="202"/>
                </a:cubicBezTo>
                <a:cubicBezTo>
                  <a:pt x="3729" y="279"/>
                  <a:pt x="3707" y="340"/>
                  <a:pt x="3601" y="340"/>
                </a:cubicBezTo>
                <a:lnTo>
                  <a:pt x="3535" y="340"/>
                </a:lnTo>
                <a:lnTo>
                  <a:pt x="3535" y="64"/>
                </a:lnTo>
                <a:close/>
                <a:moveTo>
                  <a:pt x="3467" y="395"/>
                </a:moveTo>
                <a:lnTo>
                  <a:pt x="3467" y="395"/>
                </a:lnTo>
                <a:lnTo>
                  <a:pt x="3627" y="395"/>
                </a:lnTo>
                <a:cubicBezTo>
                  <a:pt x="3746" y="395"/>
                  <a:pt x="3797" y="308"/>
                  <a:pt x="3797" y="202"/>
                </a:cubicBezTo>
                <a:cubicBezTo>
                  <a:pt x="3797" y="96"/>
                  <a:pt x="3746" y="10"/>
                  <a:pt x="3627" y="10"/>
                </a:cubicBezTo>
                <a:lnTo>
                  <a:pt x="3467" y="10"/>
                </a:lnTo>
                <a:lnTo>
                  <a:pt x="3467" y="395"/>
                </a:lnTo>
                <a:close/>
                <a:moveTo>
                  <a:pt x="3984" y="266"/>
                </a:moveTo>
                <a:lnTo>
                  <a:pt x="3984" y="266"/>
                </a:lnTo>
                <a:cubicBezTo>
                  <a:pt x="3985" y="362"/>
                  <a:pt x="4056" y="404"/>
                  <a:pt x="4144" y="404"/>
                </a:cubicBezTo>
                <a:cubicBezTo>
                  <a:pt x="4221" y="404"/>
                  <a:pt x="4297" y="369"/>
                  <a:pt x="4297" y="283"/>
                </a:cubicBezTo>
                <a:cubicBezTo>
                  <a:pt x="4297" y="243"/>
                  <a:pt x="4273" y="200"/>
                  <a:pt x="4222" y="185"/>
                </a:cubicBezTo>
                <a:cubicBezTo>
                  <a:pt x="4202" y="179"/>
                  <a:pt x="4117" y="157"/>
                  <a:pt x="4111" y="155"/>
                </a:cubicBezTo>
                <a:cubicBezTo>
                  <a:pt x="4084" y="148"/>
                  <a:pt x="4065" y="132"/>
                  <a:pt x="4065" y="105"/>
                </a:cubicBezTo>
                <a:cubicBezTo>
                  <a:pt x="4065" y="67"/>
                  <a:pt x="4105" y="55"/>
                  <a:pt x="4136" y="55"/>
                </a:cubicBezTo>
                <a:cubicBezTo>
                  <a:pt x="4183" y="55"/>
                  <a:pt x="4216" y="74"/>
                  <a:pt x="4219" y="123"/>
                </a:cubicBezTo>
                <a:lnTo>
                  <a:pt x="4287" y="123"/>
                </a:lnTo>
                <a:cubicBezTo>
                  <a:pt x="4287" y="43"/>
                  <a:pt x="4219" y="0"/>
                  <a:pt x="4139" y="0"/>
                </a:cubicBezTo>
                <a:cubicBezTo>
                  <a:pt x="4069" y="0"/>
                  <a:pt x="3998" y="36"/>
                  <a:pt x="3998" y="114"/>
                </a:cubicBezTo>
                <a:cubicBezTo>
                  <a:pt x="3998" y="154"/>
                  <a:pt x="4017" y="193"/>
                  <a:pt x="4083" y="211"/>
                </a:cubicBezTo>
                <a:cubicBezTo>
                  <a:pt x="4136" y="226"/>
                  <a:pt x="4171" y="233"/>
                  <a:pt x="4198" y="243"/>
                </a:cubicBezTo>
                <a:cubicBezTo>
                  <a:pt x="4214" y="249"/>
                  <a:pt x="4230" y="261"/>
                  <a:pt x="4230" y="291"/>
                </a:cubicBezTo>
                <a:cubicBezTo>
                  <a:pt x="4230" y="320"/>
                  <a:pt x="4208" y="349"/>
                  <a:pt x="4149" y="349"/>
                </a:cubicBezTo>
                <a:cubicBezTo>
                  <a:pt x="4095" y="349"/>
                  <a:pt x="4051" y="326"/>
                  <a:pt x="4051" y="266"/>
                </a:cubicBezTo>
                <a:lnTo>
                  <a:pt x="3984" y="266"/>
                </a:lnTo>
                <a:close/>
                <a:moveTo>
                  <a:pt x="4432" y="64"/>
                </a:moveTo>
                <a:lnTo>
                  <a:pt x="4432" y="64"/>
                </a:lnTo>
                <a:lnTo>
                  <a:pt x="4532" y="64"/>
                </a:lnTo>
                <a:cubicBezTo>
                  <a:pt x="4567" y="64"/>
                  <a:pt x="4598" y="77"/>
                  <a:pt x="4598" y="128"/>
                </a:cubicBezTo>
                <a:cubicBezTo>
                  <a:pt x="4598" y="177"/>
                  <a:pt x="4561" y="192"/>
                  <a:pt x="4531" y="192"/>
                </a:cubicBezTo>
                <a:lnTo>
                  <a:pt x="4432" y="192"/>
                </a:lnTo>
                <a:lnTo>
                  <a:pt x="4432" y="64"/>
                </a:lnTo>
                <a:close/>
                <a:moveTo>
                  <a:pt x="4365" y="395"/>
                </a:moveTo>
                <a:lnTo>
                  <a:pt x="4365" y="395"/>
                </a:lnTo>
                <a:lnTo>
                  <a:pt x="4432" y="395"/>
                </a:lnTo>
                <a:lnTo>
                  <a:pt x="4432" y="247"/>
                </a:lnTo>
                <a:lnTo>
                  <a:pt x="4535" y="247"/>
                </a:lnTo>
                <a:cubicBezTo>
                  <a:pt x="4645" y="248"/>
                  <a:pt x="4666" y="177"/>
                  <a:pt x="4666" y="129"/>
                </a:cubicBezTo>
                <a:cubicBezTo>
                  <a:pt x="4666" y="81"/>
                  <a:pt x="4645" y="10"/>
                  <a:pt x="4535" y="10"/>
                </a:cubicBezTo>
                <a:lnTo>
                  <a:pt x="4365" y="10"/>
                </a:lnTo>
                <a:lnTo>
                  <a:pt x="4365" y="395"/>
                </a:lnTo>
                <a:close/>
                <a:moveTo>
                  <a:pt x="4841" y="76"/>
                </a:moveTo>
                <a:lnTo>
                  <a:pt x="4841" y="76"/>
                </a:lnTo>
                <a:lnTo>
                  <a:pt x="4842" y="76"/>
                </a:lnTo>
                <a:lnTo>
                  <a:pt x="4900" y="241"/>
                </a:lnTo>
                <a:lnTo>
                  <a:pt x="4782" y="241"/>
                </a:lnTo>
                <a:lnTo>
                  <a:pt x="4841" y="76"/>
                </a:lnTo>
                <a:close/>
                <a:moveTo>
                  <a:pt x="4658" y="395"/>
                </a:moveTo>
                <a:lnTo>
                  <a:pt x="4658" y="395"/>
                </a:lnTo>
                <a:lnTo>
                  <a:pt x="4728" y="395"/>
                </a:lnTo>
                <a:lnTo>
                  <a:pt x="4764" y="293"/>
                </a:lnTo>
                <a:lnTo>
                  <a:pt x="4918" y="293"/>
                </a:lnTo>
                <a:lnTo>
                  <a:pt x="4954" y="395"/>
                </a:lnTo>
                <a:lnTo>
                  <a:pt x="5026" y="395"/>
                </a:lnTo>
                <a:lnTo>
                  <a:pt x="4878" y="10"/>
                </a:lnTo>
                <a:lnTo>
                  <a:pt x="4806" y="10"/>
                </a:lnTo>
                <a:lnTo>
                  <a:pt x="4658" y="395"/>
                </a:lnTo>
                <a:close/>
                <a:moveTo>
                  <a:pt x="5385" y="132"/>
                </a:moveTo>
                <a:lnTo>
                  <a:pt x="5385" y="132"/>
                </a:lnTo>
                <a:cubicBezTo>
                  <a:pt x="5377" y="49"/>
                  <a:pt x="5308" y="1"/>
                  <a:pt x="5221" y="0"/>
                </a:cubicBezTo>
                <a:cubicBezTo>
                  <a:pt x="5106" y="0"/>
                  <a:pt x="5037" y="92"/>
                  <a:pt x="5037" y="202"/>
                </a:cubicBezTo>
                <a:cubicBezTo>
                  <a:pt x="5037" y="312"/>
                  <a:pt x="5106" y="404"/>
                  <a:pt x="5221" y="404"/>
                </a:cubicBezTo>
                <a:cubicBezTo>
                  <a:pt x="5315" y="404"/>
                  <a:pt x="5380" y="340"/>
                  <a:pt x="5385" y="248"/>
                </a:cubicBezTo>
                <a:lnTo>
                  <a:pt x="5320" y="248"/>
                </a:lnTo>
                <a:cubicBezTo>
                  <a:pt x="5314" y="304"/>
                  <a:pt x="5281" y="349"/>
                  <a:pt x="5221" y="349"/>
                </a:cubicBezTo>
                <a:cubicBezTo>
                  <a:pt x="5139" y="349"/>
                  <a:pt x="5104" y="276"/>
                  <a:pt x="5104" y="202"/>
                </a:cubicBezTo>
                <a:cubicBezTo>
                  <a:pt x="5104" y="128"/>
                  <a:pt x="5139" y="55"/>
                  <a:pt x="5221" y="55"/>
                </a:cubicBezTo>
                <a:cubicBezTo>
                  <a:pt x="5278" y="55"/>
                  <a:pt x="5306" y="88"/>
                  <a:pt x="5317" y="132"/>
                </a:cubicBezTo>
                <a:lnTo>
                  <a:pt x="5385" y="132"/>
                </a:lnTo>
                <a:close/>
                <a:moveTo>
                  <a:pt x="5454" y="395"/>
                </a:moveTo>
                <a:lnTo>
                  <a:pt x="5454" y="395"/>
                </a:lnTo>
                <a:lnTo>
                  <a:pt x="5735" y="395"/>
                </a:lnTo>
                <a:lnTo>
                  <a:pt x="5735" y="336"/>
                </a:lnTo>
                <a:lnTo>
                  <a:pt x="5521" y="336"/>
                </a:lnTo>
                <a:lnTo>
                  <a:pt x="5521" y="224"/>
                </a:lnTo>
                <a:lnTo>
                  <a:pt x="5716" y="224"/>
                </a:lnTo>
                <a:lnTo>
                  <a:pt x="5716" y="169"/>
                </a:lnTo>
                <a:lnTo>
                  <a:pt x="5521" y="169"/>
                </a:lnTo>
                <a:lnTo>
                  <a:pt x="5521" y="68"/>
                </a:lnTo>
                <a:lnTo>
                  <a:pt x="5731" y="68"/>
                </a:lnTo>
                <a:lnTo>
                  <a:pt x="5731" y="10"/>
                </a:lnTo>
                <a:lnTo>
                  <a:pt x="5454" y="10"/>
                </a:lnTo>
                <a:lnTo>
                  <a:pt x="5454" y="395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5" name="Textplatzhalter 9"/>
          <p:cNvSpPr txBox="1">
            <a:spLocks noChangeArrowheads="1"/>
          </p:cNvSpPr>
          <p:nvPr userDrawn="1"/>
        </p:nvSpPr>
        <p:spPr bwMode="auto">
          <a:xfrm>
            <a:off x="11004550" y="341313"/>
            <a:ext cx="92075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3000"/>
              </a:lnSpc>
              <a:buFont typeface="Arial" charset="0"/>
              <a:buChar char="•"/>
              <a:defRPr sz="1500">
                <a:solidFill>
                  <a:srgbClr val="595959"/>
                </a:solidFill>
                <a:latin typeface="Arial" charset="0"/>
              </a:defRPr>
            </a:lvl1pPr>
            <a:lvl2pPr marL="358775" indent="-179388">
              <a:lnSpc>
                <a:spcPct val="113000"/>
              </a:lnSpc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2pPr>
            <a:lvl3pPr marL="539750" indent="-179388">
              <a:lnSpc>
                <a:spcPct val="113000"/>
              </a:lnSpc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3pPr>
            <a:lvl4pPr marL="719138" indent="-179388">
              <a:lnSpc>
                <a:spcPct val="113000"/>
              </a:lnSpc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4pPr>
            <a:lvl5pPr marL="898525" indent="-179388">
              <a:lnSpc>
                <a:spcPct val="113000"/>
              </a:lnSpc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5pPr>
            <a:lvl6pPr marL="1355725" indent="-179388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6pPr>
            <a:lvl7pPr marL="1812925" indent="-179388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7pPr>
            <a:lvl8pPr marL="2270125" indent="-179388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8pPr>
            <a:lvl9pPr marL="2727325" indent="-179388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9pPr>
          </a:lstStyle>
          <a:p>
            <a:pPr algn="r" eaLnBrk="1" hangingPunct="1">
              <a:buFont typeface="Arial" charset="0"/>
              <a:buNone/>
            </a:pPr>
            <a:r>
              <a:rPr lang="de-DE" altLang="de-DE" sz="900" b="1" dirty="0">
                <a:solidFill>
                  <a:srgbClr val="FF9900"/>
                </a:solidFill>
              </a:rPr>
              <a:t>Airbus Amber</a:t>
            </a:r>
            <a:endParaRPr lang="en-GB" altLang="de-DE" sz="9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5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8800" y="1568960"/>
            <a:ext cx="112320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 October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 Malagoli - Road Map For Space Harness - SPCD 2024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703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" y="6096"/>
            <a:ext cx="12195393" cy="5907342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16 October 2024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 Malagoli - Road Map For Space Harness - SPCD 2024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C2003-2E6E-4ABC-B270-3E95A87ADF8A}" type="slidenum">
              <a:rPr lang="en-GB" smtClean="0"/>
              <a:t>‹N°›</a:t>
            </a:fld>
            <a:endParaRPr lang="en-GB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479425" y="653691"/>
            <a:ext cx="11240174" cy="90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header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425" y="1565998"/>
            <a:ext cx="5418347" cy="4347439"/>
          </a:xfrm>
        </p:spPr>
        <p:txBody>
          <a:bodyPr/>
          <a:lstStyle>
            <a:lvl1pPr marL="342000" indent="-342000">
              <a:lnSpc>
                <a:spcPct val="114000"/>
              </a:lnSpc>
              <a:buFont typeface="Arial" panose="020B0604020202020204" pitchFamily="34" charset="0"/>
              <a:buChar char="–"/>
              <a:defRPr sz="2500"/>
            </a:lvl1pPr>
            <a:lvl2pPr marL="717550" indent="-355600">
              <a:lnSpc>
                <a:spcPct val="114000"/>
              </a:lnSpc>
              <a:defRPr sz="2500"/>
            </a:lvl2pPr>
            <a:lvl3pPr marL="1079500" indent="-361950">
              <a:lnSpc>
                <a:spcPct val="114000"/>
              </a:lnSpc>
              <a:defRPr sz="2500"/>
            </a:lvl3pPr>
            <a:lvl4pPr marL="1435100" indent="-355600">
              <a:lnSpc>
                <a:spcPct val="114000"/>
              </a:lnSpc>
              <a:defRPr sz="2500"/>
            </a:lvl4pPr>
            <a:lvl5pPr marL="1797050" indent="-361950">
              <a:lnSpc>
                <a:spcPct val="114000"/>
              </a:lnSpc>
              <a:defRPr sz="2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idx="17" hasCustomPrompt="1"/>
          </p:nvPr>
        </p:nvSpPr>
        <p:spPr>
          <a:xfrm>
            <a:off x="6301252" y="1565999"/>
            <a:ext cx="5418347" cy="4347439"/>
          </a:xfrm>
        </p:spPr>
        <p:txBody>
          <a:bodyPr/>
          <a:lstStyle>
            <a:lvl1pPr marL="342000" indent="-342000">
              <a:lnSpc>
                <a:spcPct val="114000"/>
              </a:lnSpc>
              <a:buFont typeface="Arial" panose="020B0604020202020204" pitchFamily="34" charset="0"/>
              <a:buChar char="–"/>
              <a:defRPr sz="2500"/>
            </a:lvl1pPr>
            <a:lvl2pPr marL="717550" indent="-355600">
              <a:lnSpc>
                <a:spcPct val="114000"/>
              </a:lnSpc>
              <a:defRPr sz="2500"/>
            </a:lvl2pPr>
            <a:lvl3pPr marL="1079500" indent="-361950">
              <a:lnSpc>
                <a:spcPct val="114000"/>
              </a:lnSpc>
              <a:defRPr sz="2500"/>
            </a:lvl3pPr>
            <a:lvl4pPr marL="1435100" indent="-355600">
              <a:lnSpc>
                <a:spcPct val="114000"/>
              </a:lnSpc>
              <a:defRPr sz="2500"/>
            </a:lvl4pPr>
            <a:lvl5pPr marL="1797050" indent="-361950">
              <a:lnSpc>
                <a:spcPct val="114000"/>
              </a:lnSpc>
              <a:defRPr sz="2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062D6909-E640-BA4A-82BC-6D32BE63572A}"/>
              </a:ext>
            </a:extLst>
          </p:cNvPr>
          <p:cNvSpPr>
            <a:spLocks noChangeAspect="1" noEditPoints="1"/>
          </p:cNvSpPr>
          <p:nvPr userDrawn="1"/>
        </p:nvSpPr>
        <p:spPr bwMode="gray">
          <a:xfrm>
            <a:off x="478800" y="378000"/>
            <a:ext cx="1227600" cy="86461"/>
          </a:xfrm>
          <a:custGeom>
            <a:avLst/>
            <a:gdLst>
              <a:gd name="T0" fmla="*/ 263 w 5735"/>
              <a:gd name="T1" fmla="*/ 202 h 404"/>
              <a:gd name="T2" fmla="*/ 0 w 5735"/>
              <a:gd name="T3" fmla="*/ 395 h 404"/>
              <a:gd name="T4" fmla="*/ 160 w 5735"/>
              <a:gd name="T5" fmla="*/ 10 h 404"/>
              <a:gd name="T6" fmla="*/ 399 w 5735"/>
              <a:gd name="T7" fmla="*/ 395 h 404"/>
              <a:gd name="T8" fmla="*/ 466 w 5735"/>
              <a:gd name="T9" fmla="*/ 224 h 404"/>
              <a:gd name="T10" fmla="*/ 466 w 5735"/>
              <a:gd name="T11" fmla="*/ 68 h 404"/>
              <a:gd name="T12" fmla="*/ 399 w 5735"/>
              <a:gd name="T13" fmla="*/ 395 h 404"/>
              <a:gd name="T14" fmla="*/ 813 w 5735"/>
              <a:gd name="T15" fmla="*/ 224 h 404"/>
              <a:gd name="T16" fmla="*/ 813 w 5735"/>
              <a:gd name="T17" fmla="*/ 68 h 404"/>
              <a:gd name="T18" fmla="*/ 746 w 5735"/>
              <a:gd name="T19" fmla="*/ 395 h 404"/>
              <a:gd name="T20" fmla="*/ 1348 w 5735"/>
              <a:gd name="T21" fmla="*/ 336 h 404"/>
              <a:gd name="T22" fmla="*/ 1329 w 5735"/>
              <a:gd name="T23" fmla="*/ 169 h 404"/>
              <a:gd name="T24" fmla="*/ 1344 w 5735"/>
              <a:gd name="T25" fmla="*/ 10 h 404"/>
              <a:gd name="T26" fmla="*/ 1413 w 5735"/>
              <a:gd name="T27" fmla="*/ 395 h 404"/>
              <a:gd name="T28" fmla="*/ 1654 w 5735"/>
              <a:gd name="T29" fmla="*/ 395 h 404"/>
              <a:gd name="T30" fmla="*/ 1661 w 5735"/>
              <a:gd name="T31" fmla="*/ 293 h 404"/>
              <a:gd name="T32" fmla="*/ 1413 w 5735"/>
              <a:gd name="T33" fmla="*/ 395 h 404"/>
              <a:gd name="T34" fmla="*/ 1793 w 5735"/>
              <a:gd name="T35" fmla="*/ 202 h 404"/>
              <a:gd name="T36" fmla="*/ 1977 w 5735"/>
              <a:gd name="T37" fmla="*/ 349 h 404"/>
              <a:gd name="T38" fmla="*/ 2141 w 5735"/>
              <a:gd name="T39" fmla="*/ 132 h 404"/>
              <a:gd name="T40" fmla="*/ 2491 w 5735"/>
              <a:gd name="T41" fmla="*/ 336 h 404"/>
              <a:gd name="T42" fmla="*/ 2471 w 5735"/>
              <a:gd name="T43" fmla="*/ 169 h 404"/>
              <a:gd name="T44" fmla="*/ 2487 w 5735"/>
              <a:gd name="T45" fmla="*/ 10 h 404"/>
              <a:gd name="T46" fmla="*/ 2837 w 5735"/>
              <a:gd name="T47" fmla="*/ 76 h 404"/>
              <a:gd name="T48" fmla="*/ 2837 w 5735"/>
              <a:gd name="T49" fmla="*/ 76 h 404"/>
              <a:gd name="T50" fmla="*/ 2761 w 5735"/>
              <a:gd name="T51" fmla="*/ 293 h 404"/>
              <a:gd name="T52" fmla="*/ 2874 w 5735"/>
              <a:gd name="T53" fmla="*/ 10 h 404"/>
              <a:gd name="T54" fmla="*/ 3068 w 5735"/>
              <a:gd name="T55" fmla="*/ 395 h 404"/>
              <a:gd name="T56" fmla="*/ 3309 w 5735"/>
              <a:gd name="T57" fmla="*/ 395 h 404"/>
              <a:gd name="T58" fmla="*/ 3316 w 5735"/>
              <a:gd name="T59" fmla="*/ 293 h 404"/>
              <a:gd name="T60" fmla="*/ 3068 w 5735"/>
              <a:gd name="T61" fmla="*/ 395 h 404"/>
              <a:gd name="T62" fmla="*/ 3729 w 5735"/>
              <a:gd name="T63" fmla="*/ 202 h 404"/>
              <a:gd name="T64" fmla="*/ 3467 w 5735"/>
              <a:gd name="T65" fmla="*/ 395 h 404"/>
              <a:gd name="T66" fmla="*/ 3627 w 5735"/>
              <a:gd name="T67" fmla="*/ 10 h 404"/>
              <a:gd name="T68" fmla="*/ 3984 w 5735"/>
              <a:gd name="T69" fmla="*/ 266 h 404"/>
              <a:gd name="T70" fmla="*/ 4111 w 5735"/>
              <a:gd name="T71" fmla="*/ 155 h 404"/>
              <a:gd name="T72" fmla="*/ 4287 w 5735"/>
              <a:gd name="T73" fmla="*/ 123 h 404"/>
              <a:gd name="T74" fmla="*/ 4198 w 5735"/>
              <a:gd name="T75" fmla="*/ 243 h 404"/>
              <a:gd name="T76" fmla="*/ 3984 w 5735"/>
              <a:gd name="T77" fmla="*/ 266 h 404"/>
              <a:gd name="T78" fmla="*/ 4598 w 5735"/>
              <a:gd name="T79" fmla="*/ 128 h 404"/>
              <a:gd name="T80" fmla="*/ 4365 w 5735"/>
              <a:gd name="T81" fmla="*/ 395 h 404"/>
              <a:gd name="T82" fmla="*/ 4535 w 5735"/>
              <a:gd name="T83" fmla="*/ 247 h 404"/>
              <a:gd name="T84" fmla="*/ 4365 w 5735"/>
              <a:gd name="T85" fmla="*/ 395 h 404"/>
              <a:gd name="T86" fmla="*/ 4900 w 5735"/>
              <a:gd name="T87" fmla="*/ 241 h 404"/>
              <a:gd name="T88" fmla="*/ 4658 w 5735"/>
              <a:gd name="T89" fmla="*/ 395 h 404"/>
              <a:gd name="T90" fmla="*/ 4954 w 5735"/>
              <a:gd name="T91" fmla="*/ 395 h 404"/>
              <a:gd name="T92" fmla="*/ 4658 w 5735"/>
              <a:gd name="T93" fmla="*/ 395 h 404"/>
              <a:gd name="T94" fmla="*/ 5037 w 5735"/>
              <a:gd name="T95" fmla="*/ 202 h 404"/>
              <a:gd name="T96" fmla="*/ 5221 w 5735"/>
              <a:gd name="T97" fmla="*/ 349 h 404"/>
              <a:gd name="T98" fmla="*/ 5385 w 5735"/>
              <a:gd name="T99" fmla="*/ 132 h 404"/>
              <a:gd name="T100" fmla="*/ 5735 w 5735"/>
              <a:gd name="T101" fmla="*/ 336 h 404"/>
              <a:gd name="T102" fmla="*/ 5716 w 5735"/>
              <a:gd name="T103" fmla="*/ 169 h 404"/>
              <a:gd name="T104" fmla="*/ 5731 w 5735"/>
              <a:gd name="T105" fmla="*/ 1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35" h="404">
                <a:moveTo>
                  <a:pt x="68" y="64"/>
                </a:moveTo>
                <a:lnTo>
                  <a:pt x="68" y="64"/>
                </a:lnTo>
                <a:lnTo>
                  <a:pt x="134" y="64"/>
                </a:lnTo>
                <a:cubicBezTo>
                  <a:pt x="240" y="64"/>
                  <a:pt x="263" y="125"/>
                  <a:pt x="263" y="202"/>
                </a:cubicBezTo>
                <a:cubicBezTo>
                  <a:pt x="263" y="279"/>
                  <a:pt x="240" y="340"/>
                  <a:pt x="134" y="340"/>
                </a:cubicBezTo>
                <a:lnTo>
                  <a:pt x="68" y="340"/>
                </a:lnTo>
                <a:lnTo>
                  <a:pt x="68" y="64"/>
                </a:lnTo>
                <a:close/>
                <a:moveTo>
                  <a:pt x="0" y="395"/>
                </a:moveTo>
                <a:lnTo>
                  <a:pt x="0" y="395"/>
                </a:lnTo>
                <a:lnTo>
                  <a:pt x="160" y="395"/>
                </a:lnTo>
                <a:cubicBezTo>
                  <a:pt x="279" y="395"/>
                  <a:pt x="330" y="308"/>
                  <a:pt x="330" y="202"/>
                </a:cubicBezTo>
                <a:cubicBezTo>
                  <a:pt x="330" y="96"/>
                  <a:pt x="279" y="10"/>
                  <a:pt x="160" y="10"/>
                </a:cubicBezTo>
                <a:lnTo>
                  <a:pt x="0" y="10"/>
                </a:lnTo>
                <a:lnTo>
                  <a:pt x="0" y="395"/>
                </a:lnTo>
                <a:close/>
                <a:moveTo>
                  <a:pt x="399" y="395"/>
                </a:moveTo>
                <a:lnTo>
                  <a:pt x="399" y="395"/>
                </a:lnTo>
                <a:lnTo>
                  <a:pt x="680" y="395"/>
                </a:lnTo>
                <a:lnTo>
                  <a:pt x="680" y="336"/>
                </a:lnTo>
                <a:lnTo>
                  <a:pt x="466" y="336"/>
                </a:lnTo>
                <a:lnTo>
                  <a:pt x="466" y="224"/>
                </a:lnTo>
                <a:lnTo>
                  <a:pt x="660" y="224"/>
                </a:lnTo>
                <a:lnTo>
                  <a:pt x="660" y="169"/>
                </a:lnTo>
                <a:lnTo>
                  <a:pt x="466" y="169"/>
                </a:lnTo>
                <a:lnTo>
                  <a:pt x="466" y="68"/>
                </a:lnTo>
                <a:lnTo>
                  <a:pt x="676" y="68"/>
                </a:lnTo>
                <a:lnTo>
                  <a:pt x="676" y="10"/>
                </a:lnTo>
                <a:lnTo>
                  <a:pt x="399" y="10"/>
                </a:lnTo>
                <a:lnTo>
                  <a:pt x="399" y="395"/>
                </a:lnTo>
                <a:close/>
                <a:moveTo>
                  <a:pt x="746" y="395"/>
                </a:moveTo>
                <a:lnTo>
                  <a:pt x="746" y="395"/>
                </a:lnTo>
                <a:lnTo>
                  <a:pt x="813" y="395"/>
                </a:lnTo>
                <a:lnTo>
                  <a:pt x="813" y="224"/>
                </a:lnTo>
                <a:lnTo>
                  <a:pt x="988" y="224"/>
                </a:lnTo>
                <a:lnTo>
                  <a:pt x="988" y="169"/>
                </a:lnTo>
                <a:lnTo>
                  <a:pt x="813" y="169"/>
                </a:lnTo>
                <a:lnTo>
                  <a:pt x="813" y="68"/>
                </a:lnTo>
                <a:lnTo>
                  <a:pt x="1012" y="68"/>
                </a:lnTo>
                <a:lnTo>
                  <a:pt x="1012" y="10"/>
                </a:lnTo>
                <a:lnTo>
                  <a:pt x="746" y="10"/>
                </a:lnTo>
                <a:lnTo>
                  <a:pt x="746" y="395"/>
                </a:lnTo>
                <a:close/>
                <a:moveTo>
                  <a:pt x="1067" y="395"/>
                </a:moveTo>
                <a:lnTo>
                  <a:pt x="1067" y="395"/>
                </a:lnTo>
                <a:lnTo>
                  <a:pt x="1348" y="395"/>
                </a:lnTo>
                <a:lnTo>
                  <a:pt x="1348" y="336"/>
                </a:lnTo>
                <a:lnTo>
                  <a:pt x="1135" y="336"/>
                </a:lnTo>
                <a:lnTo>
                  <a:pt x="1135" y="224"/>
                </a:lnTo>
                <a:lnTo>
                  <a:pt x="1329" y="224"/>
                </a:lnTo>
                <a:lnTo>
                  <a:pt x="1329" y="169"/>
                </a:lnTo>
                <a:lnTo>
                  <a:pt x="1135" y="169"/>
                </a:lnTo>
                <a:lnTo>
                  <a:pt x="1135" y="68"/>
                </a:lnTo>
                <a:lnTo>
                  <a:pt x="1344" y="68"/>
                </a:lnTo>
                <a:lnTo>
                  <a:pt x="1344" y="10"/>
                </a:lnTo>
                <a:lnTo>
                  <a:pt x="1067" y="10"/>
                </a:lnTo>
                <a:lnTo>
                  <a:pt x="1067" y="395"/>
                </a:lnTo>
                <a:close/>
                <a:moveTo>
                  <a:pt x="1413" y="395"/>
                </a:moveTo>
                <a:lnTo>
                  <a:pt x="1413" y="395"/>
                </a:lnTo>
                <a:lnTo>
                  <a:pt x="1477" y="395"/>
                </a:lnTo>
                <a:lnTo>
                  <a:pt x="1477" y="111"/>
                </a:lnTo>
                <a:lnTo>
                  <a:pt x="1479" y="111"/>
                </a:lnTo>
                <a:lnTo>
                  <a:pt x="1654" y="395"/>
                </a:lnTo>
                <a:lnTo>
                  <a:pt x="1725" y="395"/>
                </a:lnTo>
                <a:lnTo>
                  <a:pt x="1725" y="10"/>
                </a:lnTo>
                <a:lnTo>
                  <a:pt x="1661" y="10"/>
                </a:lnTo>
                <a:lnTo>
                  <a:pt x="1661" y="293"/>
                </a:lnTo>
                <a:lnTo>
                  <a:pt x="1660" y="293"/>
                </a:lnTo>
                <a:lnTo>
                  <a:pt x="1484" y="10"/>
                </a:lnTo>
                <a:lnTo>
                  <a:pt x="1413" y="10"/>
                </a:lnTo>
                <a:lnTo>
                  <a:pt x="1413" y="395"/>
                </a:lnTo>
                <a:close/>
                <a:moveTo>
                  <a:pt x="2141" y="132"/>
                </a:moveTo>
                <a:lnTo>
                  <a:pt x="2141" y="132"/>
                </a:lnTo>
                <a:cubicBezTo>
                  <a:pt x="2133" y="49"/>
                  <a:pt x="2064" y="1"/>
                  <a:pt x="1977" y="0"/>
                </a:cubicBezTo>
                <a:cubicBezTo>
                  <a:pt x="1862" y="0"/>
                  <a:pt x="1793" y="92"/>
                  <a:pt x="1793" y="202"/>
                </a:cubicBezTo>
                <a:cubicBezTo>
                  <a:pt x="1793" y="312"/>
                  <a:pt x="1862" y="404"/>
                  <a:pt x="1977" y="404"/>
                </a:cubicBezTo>
                <a:cubicBezTo>
                  <a:pt x="2071" y="404"/>
                  <a:pt x="2136" y="340"/>
                  <a:pt x="2141" y="248"/>
                </a:cubicBezTo>
                <a:lnTo>
                  <a:pt x="2075" y="248"/>
                </a:lnTo>
                <a:cubicBezTo>
                  <a:pt x="2070" y="304"/>
                  <a:pt x="2037" y="349"/>
                  <a:pt x="1977" y="349"/>
                </a:cubicBezTo>
                <a:cubicBezTo>
                  <a:pt x="1895" y="349"/>
                  <a:pt x="1860" y="276"/>
                  <a:pt x="1860" y="202"/>
                </a:cubicBezTo>
                <a:cubicBezTo>
                  <a:pt x="1860" y="128"/>
                  <a:pt x="1895" y="55"/>
                  <a:pt x="1977" y="55"/>
                </a:cubicBezTo>
                <a:cubicBezTo>
                  <a:pt x="2033" y="55"/>
                  <a:pt x="2062" y="88"/>
                  <a:pt x="2073" y="132"/>
                </a:cubicBezTo>
                <a:lnTo>
                  <a:pt x="2141" y="132"/>
                </a:lnTo>
                <a:close/>
                <a:moveTo>
                  <a:pt x="2210" y="395"/>
                </a:moveTo>
                <a:lnTo>
                  <a:pt x="2210" y="395"/>
                </a:lnTo>
                <a:lnTo>
                  <a:pt x="2491" y="395"/>
                </a:lnTo>
                <a:lnTo>
                  <a:pt x="2491" y="336"/>
                </a:lnTo>
                <a:lnTo>
                  <a:pt x="2277" y="336"/>
                </a:lnTo>
                <a:lnTo>
                  <a:pt x="2277" y="224"/>
                </a:lnTo>
                <a:lnTo>
                  <a:pt x="2471" y="224"/>
                </a:lnTo>
                <a:lnTo>
                  <a:pt x="2471" y="169"/>
                </a:lnTo>
                <a:lnTo>
                  <a:pt x="2277" y="169"/>
                </a:lnTo>
                <a:lnTo>
                  <a:pt x="2277" y="68"/>
                </a:lnTo>
                <a:lnTo>
                  <a:pt x="2487" y="68"/>
                </a:lnTo>
                <a:lnTo>
                  <a:pt x="2487" y="10"/>
                </a:lnTo>
                <a:lnTo>
                  <a:pt x="2210" y="10"/>
                </a:lnTo>
                <a:lnTo>
                  <a:pt x="2210" y="395"/>
                </a:lnTo>
                <a:close/>
                <a:moveTo>
                  <a:pt x="2837" y="76"/>
                </a:moveTo>
                <a:lnTo>
                  <a:pt x="2837" y="76"/>
                </a:lnTo>
                <a:lnTo>
                  <a:pt x="2839" y="76"/>
                </a:lnTo>
                <a:lnTo>
                  <a:pt x="2897" y="241"/>
                </a:lnTo>
                <a:lnTo>
                  <a:pt x="2779" y="241"/>
                </a:lnTo>
                <a:lnTo>
                  <a:pt x="2837" y="76"/>
                </a:lnTo>
                <a:close/>
                <a:moveTo>
                  <a:pt x="2655" y="395"/>
                </a:moveTo>
                <a:lnTo>
                  <a:pt x="2655" y="395"/>
                </a:lnTo>
                <a:lnTo>
                  <a:pt x="2724" y="395"/>
                </a:lnTo>
                <a:lnTo>
                  <a:pt x="2761" y="293"/>
                </a:lnTo>
                <a:lnTo>
                  <a:pt x="2914" y="293"/>
                </a:lnTo>
                <a:lnTo>
                  <a:pt x="2950" y="395"/>
                </a:lnTo>
                <a:lnTo>
                  <a:pt x="3023" y="395"/>
                </a:lnTo>
                <a:lnTo>
                  <a:pt x="2874" y="10"/>
                </a:lnTo>
                <a:lnTo>
                  <a:pt x="2803" y="10"/>
                </a:lnTo>
                <a:lnTo>
                  <a:pt x="2655" y="395"/>
                </a:lnTo>
                <a:close/>
                <a:moveTo>
                  <a:pt x="3068" y="395"/>
                </a:moveTo>
                <a:lnTo>
                  <a:pt x="3068" y="395"/>
                </a:lnTo>
                <a:lnTo>
                  <a:pt x="3132" y="395"/>
                </a:lnTo>
                <a:lnTo>
                  <a:pt x="3132" y="111"/>
                </a:lnTo>
                <a:lnTo>
                  <a:pt x="3133" y="111"/>
                </a:lnTo>
                <a:lnTo>
                  <a:pt x="3309" y="395"/>
                </a:lnTo>
                <a:lnTo>
                  <a:pt x="3380" y="395"/>
                </a:lnTo>
                <a:lnTo>
                  <a:pt x="3380" y="10"/>
                </a:lnTo>
                <a:lnTo>
                  <a:pt x="3316" y="10"/>
                </a:lnTo>
                <a:lnTo>
                  <a:pt x="3316" y="293"/>
                </a:lnTo>
                <a:lnTo>
                  <a:pt x="3315" y="293"/>
                </a:lnTo>
                <a:lnTo>
                  <a:pt x="3139" y="10"/>
                </a:lnTo>
                <a:lnTo>
                  <a:pt x="3068" y="10"/>
                </a:lnTo>
                <a:lnTo>
                  <a:pt x="3068" y="395"/>
                </a:lnTo>
                <a:close/>
                <a:moveTo>
                  <a:pt x="3535" y="64"/>
                </a:moveTo>
                <a:lnTo>
                  <a:pt x="3535" y="64"/>
                </a:lnTo>
                <a:lnTo>
                  <a:pt x="3601" y="64"/>
                </a:lnTo>
                <a:cubicBezTo>
                  <a:pt x="3707" y="64"/>
                  <a:pt x="3729" y="125"/>
                  <a:pt x="3729" y="202"/>
                </a:cubicBezTo>
                <a:cubicBezTo>
                  <a:pt x="3729" y="279"/>
                  <a:pt x="3707" y="340"/>
                  <a:pt x="3601" y="340"/>
                </a:cubicBezTo>
                <a:lnTo>
                  <a:pt x="3535" y="340"/>
                </a:lnTo>
                <a:lnTo>
                  <a:pt x="3535" y="64"/>
                </a:lnTo>
                <a:close/>
                <a:moveTo>
                  <a:pt x="3467" y="395"/>
                </a:moveTo>
                <a:lnTo>
                  <a:pt x="3467" y="395"/>
                </a:lnTo>
                <a:lnTo>
                  <a:pt x="3627" y="395"/>
                </a:lnTo>
                <a:cubicBezTo>
                  <a:pt x="3746" y="395"/>
                  <a:pt x="3797" y="308"/>
                  <a:pt x="3797" y="202"/>
                </a:cubicBezTo>
                <a:cubicBezTo>
                  <a:pt x="3797" y="96"/>
                  <a:pt x="3746" y="10"/>
                  <a:pt x="3627" y="10"/>
                </a:cubicBezTo>
                <a:lnTo>
                  <a:pt x="3467" y="10"/>
                </a:lnTo>
                <a:lnTo>
                  <a:pt x="3467" y="395"/>
                </a:lnTo>
                <a:close/>
                <a:moveTo>
                  <a:pt x="3984" y="266"/>
                </a:moveTo>
                <a:lnTo>
                  <a:pt x="3984" y="266"/>
                </a:lnTo>
                <a:cubicBezTo>
                  <a:pt x="3985" y="362"/>
                  <a:pt x="4056" y="404"/>
                  <a:pt x="4144" y="404"/>
                </a:cubicBezTo>
                <a:cubicBezTo>
                  <a:pt x="4221" y="404"/>
                  <a:pt x="4297" y="369"/>
                  <a:pt x="4297" y="283"/>
                </a:cubicBezTo>
                <a:cubicBezTo>
                  <a:pt x="4297" y="243"/>
                  <a:pt x="4273" y="200"/>
                  <a:pt x="4222" y="185"/>
                </a:cubicBezTo>
                <a:cubicBezTo>
                  <a:pt x="4202" y="179"/>
                  <a:pt x="4117" y="157"/>
                  <a:pt x="4111" y="155"/>
                </a:cubicBezTo>
                <a:cubicBezTo>
                  <a:pt x="4084" y="148"/>
                  <a:pt x="4065" y="132"/>
                  <a:pt x="4065" y="105"/>
                </a:cubicBezTo>
                <a:cubicBezTo>
                  <a:pt x="4065" y="67"/>
                  <a:pt x="4105" y="55"/>
                  <a:pt x="4136" y="55"/>
                </a:cubicBezTo>
                <a:cubicBezTo>
                  <a:pt x="4183" y="55"/>
                  <a:pt x="4216" y="74"/>
                  <a:pt x="4219" y="123"/>
                </a:cubicBezTo>
                <a:lnTo>
                  <a:pt x="4287" y="123"/>
                </a:lnTo>
                <a:cubicBezTo>
                  <a:pt x="4287" y="43"/>
                  <a:pt x="4219" y="0"/>
                  <a:pt x="4139" y="0"/>
                </a:cubicBezTo>
                <a:cubicBezTo>
                  <a:pt x="4069" y="0"/>
                  <a:pt x="3998" y="36"/>
                  <a:pt x="3998" y="114"/>
                </a:cubicBezTo>
                <a:cubicBezTo>
                  <a:pt x="3998" y="154"/>
                  <a:pt x="4017" y="193"/>
                  <a:pt x="4083" y="211"/>
                </a:cubicBezTo>
                <a:cubicBezTo>
                  <a:pt x="4136" y="226"/>
                  <a:pt x="4171" y="233"/>
                  <a:pt x="4198" y="243"/>
                </a:cubicBezTo>
                <a:cubicBezTo>
                  <a:pt x="4214" y="249"/>
                  <a:pt x="4230" y="261"/>
                  <a:pt x="4230" y="291"/>
                </a:cubicBezTo>
                <a:cubicBezTo>
                  <a:pt x="4230" y="320"/>
                  <a:pt x="4208" y="349"/>
                  <a:pt x="4149" y="349"/>
                </a:cubicBezTo>
                <a:cubicBezTo>
                  <a:pt x="4095" y="349"/>
                  <a:pt x="4051" y="326"/>
                  <a:pt x="4051" y="266"/>
                </a:cubicBezTo>
                <a:lnTo>
                  <a:pt x="3984" y="266"/>
                </a:lnTo>
                <a:close/>
                <a:moveTo>
                  <a:pt x="4432" y="64"/>
                </a:moveTo>
                <a:lnTo>
                  <a:pt x="4432" y="64"/>
                </a:lnTo>
                <a:lnTo>
                  <a:pt x="4532" y="64"/>
                </a:lnTo>
                <a:cubicBezTo>
                  <a:pt x="4567" y="64"/>
                  <a:pt x="4598" y="77"/>
                  <a:pt x="4598" y="128"/>
                </a:cubicBezTo>
                <a:cubicBezTo>
                  <a:pt x="4598" y="177"/>
                  <a:pt x="4561" y="192"/>
                  <a:pt x="4531" y="192"/>
                </a:cubicBezTo>
                <a:lnTo>
                  <a:pt x="4432" y="192"/>
                </a:lnTo>
                <a:lnTo>
                  <a:pt x="4432" y="64"/>
                </a:lnTo>
                <a:close/>
                <a:moveTo>
                  <a:pt x="4365" y="395"/>
                </a:moveTo>
                <a:lnTo>
                  <a:pt x="4365" y="395"/>
                </a:lnTo>
                <a:lnTo>
                  <a:pt x="4432" y="395"/>
                </a:lnTo>
                <a:lnTo>
                  <a:pt x="4432" y="247"/>
                </a:lnTo>
                <a:lnTo>
                  <a:pt x="4535" y="247"/>
                </a:lnTo>
                <a:cubicBezTo>
                  <a:pt x="4645" y="248"/>
                  <a:pt x="4666" y="177"/>
                  <a:pt x="4666" y="129"/>
                </a:cubicBezTo>
                <a:cubicBezTo>
                  <a:pt x="4666" y="81"/>
                  <a:pt x="4645" y="10"/>
                  <a:pt x="4535" y="10"/>
                </a:cubicBezTo>
                <a:lnTo>
                  <a:pt x="4365" y="10"/>
                </a:lnTo>
                <a:lnTo>
                  <a:pt x="4365" y="395"/>
                </a:lnTo>
                <a:close/>
                <a:moveTo>
                  <a:pt x="4841" y="76"/>
                </a:moveTo>
                <a:lnTo>
                  <a:pt x="4841" y="76"/>
                </a:lnTo>
                <a:lnTo>
                  <a:pt x="4842" y="76"/>
                </a:lnTo>
                <a:lnTo>
                  <a:pt x="4900" y="241"/>
                </a:lnTo>
                <a:lnTo>
                  <a:pt x="4782" y="241"/>
                </a:lnTo>
                <a:lnTo>
                  <a:pt x="4841" y="76"/>
                </a:lnTo>
                <a:close/>
                <a:moveTo>
                  <a:pt x="4658" y="395"/>
                </a:moveTo>
                <a:lnTo>
                  <a:pt x="4658" y="395"/>
                </a:lnTo>
                <a:lnTo>
                  <a:pt x="4728" y="395"/>
                </a:lnTo>
                <a:lnTo>
                  <a:pt x="4764" y="293"/>
                </a:lnTo>
                <a:lnTo>
                  <a:pt x="4918" y="293"/>
                </a:lnTo>
                <a:lnTo>
                  <a:pt x="4954" y="395"/>
                </a:lnTo>
                <a:lnTo>
                  <a:pt x="5026" y="395"/>
                </a:lnTo>
                <a:lnTo>
                  <a:pt x="4878" y="10"/>
                </a:lnTo>
                <a:lnTo>
                  <a:pt x="4806" y="10"/>
                </a:lnTo>
                <a:lnTo>
                  <a:pt x="4658" y="395"/>
                </a:lnTo>
                <a:close/>
                <a:moveTo>
                  <a:pt x="5385" y="132"/>
                </a:moveTo>
                <a:lnTo>
                  <a:pt x="5385" y="132"/>
                </a:lnTo>
                <a:cubicBezTo>
                  <a:pt x="5377" y="49"/>
                  <a:pt x="5308" y="1"/>
                  <a:pt x="5221" y="0"/>
                </a:cubicBezTo>
                <a:cubicBezTo>
                  <a:pt x="5106" y="0"/>
                  <a:pt x="5037" y="92"/>
                  <a:pt x="5037" y="202"/>
                </a:cubicBezTo>
                <a:cubicBezTo>
                  <a:pt x="5037" y="312"/>
                  <a:pt x="5106" y="404"/>
                  <a:pt x="5221" y="404"/>
                </a:cubicBezTo>
                <a:cubicBezTo>
                  <a:pt x="5315" y="404"/>
                  <a:pt x="5380" y="340"/>
                  <a:pt x="5385" y="248"/>
                </a:cubicBezTo>
                <a:lnTo>
                  <a:pt x="5320" y="248"/>
                </a:lnTo>
                <a:cubicBezTo>
                  <a:pt x="5314" y="304"/>
                  <a:pt x="5281" y="349"/>
                  <a:pt x="5221" y="349"/>
                </a:cubicBezTo>
                <a:cubicBezTo>
                  <a:pt x="5139" y="349"/>
                  <a:pt x="5104" y="276"/>
                  <a:pt x="5104" y="202"/>
                </a:cubicBezTo>
                <a:cubicBezTo>
                  <a:pt x="5104" y="128"/>
                  <a:pt x="5139" y="55"/>
                  <a:pt x="5221" y="55"/>
                </a:cubicBezTo>
                <a:cubicBezTo>
                  <a:pt x="5278" y="55"/>
                  <a:pt x="5306" y="88"/>
                  <a:pt x="5317" y="132"/>
                </a:cubicBezTo>
                <a:lnTo>
                  <a:pt x="5385" y="132"/>
                </a:lnTo>
                <a:close/>
                <a:moveTo>
                  <a:pt x="5454" y="395"/>
                </a:moveTo>
                <a:lnTo>
                  <a:pt x="5454" y="395"/>
                </a:lnTo>
                <a:lnTo>
                  <a:pt x="5735" y="395"/>
                </a:lnTo>
                <a:lnTo>
                  <a:pt x="5735" y="336"/>
                </a:lnTo>
                <a:lnTo>
                  <a:pt x="5521" y="336"/>
                </a:lnTo>
                <a:lnTo>
                  <a:pt x="5521" y="224"/>
                </a:lnTo>
                <a:lnTo>
                  <a:pt x="5716" y="224"/>
                </a:lnTo>
                <a:lnTo>
                  <a:pt x="5716" y="169"/>
                </a:lnTo>
                <a:lnTo>
                  <a:pt x="5521" y="169"/>
                </a:lnTo>
                <a:lnTo>
                  <a:pt x="5521" y="68"/>
                </a:lnTo>
                <a:lnTo>
                  <a:pt x="5731" y="68"/>
                </a:lnTo>
                <a:lnTo>
                  <a:pt x="5731" y="10"/>
                </a:lnTo>
                <a:lnTo>
                  <a:pt x="5454" y="10"/>
                </a:lnTo>
                <a:lnTo>
                  <a:pt x="5454" y="395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AD0F5EA0-0B54-FD42-BE6E-57635965B90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04550" y="341313"/>
            <a:ext cx="92075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3000"/>
              </a:lnSpc>
              <a:buFont typeface="Arial" charset="0"/>
              <a:buChar char="•"/>
              <a:defRPr sz="1500">
                <a:solidFill>
                  <a:srgbClr val="595959"/>
                </a:solidFill>
                <a:latin typeface="Arial" charset="0"/>
              </a:defRPr>
            </a:lvl1pPr>
            <a:lvl2pPr marL="358775" indent="-179388">
              <a:lnSpc>
                <a:spcPct val="113000"/>
              </a:lnSpc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2pPr>
            <a:lvl3pPr marL="539750" indent="-179388">
              <a:lnSpc>
                <a:spcPct val="113000"/>
              </a:lnSpc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3pPr>
            <a:lvl4pPr marL="719138" indent="-179388">
              <a:lnSpc>
                <a:spcPct val="113000"/>
              </a:lnSpc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4pPr>
            <a:lvl5pPr marL="898525" indent="-179388">
              <a:lnSpc>
                <a:spcPct val="113000"/>
              </a:lnSpc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5pPr>
            <a:lvl6pPr marL="1355725" indent="-179388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6pPr>
            <a:lvl7pPr marL="1812925" indent="-179388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7pPr>
            <a:lvl8pPr marL="2270125" indent="-179388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8pPr>
            <a:lvl9pPr marL="2727325" indent="-179388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9pPr>
          </a:lstStyle>
          <a:p>
            <a:pPr algn="r" eaLnBrk="1" hangingPunct="1">
              <a:buFont typeface="Arial" charset="0"/>
              <a:buNone/>
            </a:pPr>
            <a:r>
              <a:rPr lang="de-DE" altLang="de-DE" sz="900" b="1" dirty="0">
                <a:solidFill>
                  <a:srgbClr val="FF9900"/>
                </a:solidFill>
              </a:rPr>
              <a:t>Airbus Amber</a:t>
            </a:r>
            <a:endParaRPr lang="en-GB" altLang="de-DE" sz="9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3772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425" y="1565999"/>
            <a:ext cx="5418347" cy="43109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16 October 2024</a:t>
            </a:r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Marc Malagoli - Road Map For Space Harness - SPCD 2024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t>‹N°›</a:t>
            </a:fld>
            <a:endParaRPr lang="en-GB"/>
          </a:p>
        </p:txBody>
      </p:sp>
      <p:sp>
        <p:nvSpPr>
          <p:cNvPr id="13" name="Inhaltsplatzhalter 2"/>
          <p:cNvSpPr>
            <a:spLocks noGrp="1"/>
          </p:cNvSpPr>
          <p:nvPr>
            <p:ph idx="17" hasCustomPrompt="1"/>
          </p:nvPr>
        </p:nvSpPr>
        <p:spPr>
          <a:xfrm>
            <a:off x="6301252" y="1565999"/>
            <a:ext cx="5418347" cy="43109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472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425" y="1565999"/>
            <a:ext cx="3600000" cy="43109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16 October 2024</a:t>
            </a:r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Marc Malagoli - Road Map For Space Harness - SPCD 2024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t>‹N°›</a:t>
            </a:fld>
            <a:endParaRPr lang="en-GB"/>
          </a:p>
        </p:txBody>
      </p:sp>
      <p:sp>
        <p:nvSpPr>
          <p:cNvPr id="13" name="Inhaltsplatzhalter 2"/>
          <p:cNvSpPr>
            <a:spLocks noGrp="1"/>
          </p:cNvSpPr>
          <p:nvPr>
            <p:ph idx="17" hasCustomPrompt="1"/>
          </p:nvPr>
        </p:nvSpPr>
        <p:spPr>
          <a:xfrm>
            <a:off x="4294750" y="1565999"/>
            <a:ext cx="3600000" cy="43109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8" hasCustomPrompt="1"/>
          </p:nvPr>
        </p:nvSpPr>
        <p:spPr>
          <a:xfrm>
            <a:off x="8117096" y="1569245"/>
            <a:ext cx="3600000" cy="43076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9152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bg bwMode="gray"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 October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 Malagoli - Road Map For Space Harness - SPCD 2024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t>‹N°›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0851344" y="6462294"/>
            <a:ext cx="1080000" cy="2016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1" name="Bildplatzhalter 125">
            <a:extLst>
              <a:ext uri="{FF2B5EF4-FFF2-40B4-BE49-F238E27FC236}">
                <a16:creationId xmlns:a16="http://schemas.microsoft.com/office/drawing/2014/main" id="{01F7C28F-4794-764B-9F75-4B4877D4CD8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78800" y="379405"/>
            <a:ext cx="1227600" cy="82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65D6D619-FA30-604F-913E-643867E4D3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04550" y="341313"/>
            <a:ext cx="92075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3000"/>
              </a:lnSpc>
              <a:buFont typeface="Arial" charset="0"/>
              <a:buChar char="•"/>
              <a:defRPr sz="1500">
                <a:solidFill>
                  <a:srgbClr val="595959"/>
                </a:solidFill>
                <a:latin typeface="Arial" charset="0"/>
              </a:defRPr>
            </a:lvl1pPr>
            <a:lvl2pPr marL="358775" indent="-179388">
              <a:lnSpc>
                <a:spcPct val="113000"/>
              </a:lnSpc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2pPr>
            <a:lvl3pPr marL="539750" indent="-179388">
              <a:lnSpc>
                <a:spcPct val="113000"/>
              </a:lnSpc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3pPr>
            <a:lvl4pPr marL="719138" indent="-179388">
              <a:lnSpc>
                <a:spcPct val="113000"/>
              </a:lnSpc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4pPr>
            <a:lvl5pPr marL="898525" indent="-179388">
              <a:lnSpc>
                <a:spcPct val="113000"/>
              </a:lnSpc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5pPr>
            <a:lvl6pPr marL="1355725" indent="-179388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6pPr>
            <a:lvl7pPr marL="1812925" indent="-179388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7pPr>
            <a:lvl8pPr marL="2270125" indent="-179388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8pPr>
            <a:lvl9pPr marL="2727325" indent="-179388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9pPr>
          </a:lstStyle>
          <a:p>
            <a:pPr algn="r" eaLnBrk="1" hangingPunct="1">
              <a:buFont typeface="Arial" charset="0"/>
              <a:buNone/>
            </a:pPr>
            <a:r>
              <a:rPr lang="de-DE" altLang="de-DE" sz="900" b="1" dirty="0">
                <a:solidFill>
                  <a:srgbClr val="FF9900"/>
                </a:solidFill>
              </a:rPr>
              <a:t>Airbus Amber</a:t>
            </a:r>
            <a:endParaRPr lang="en-GB" altLang="de-DE" sz="9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85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- white logo">
    <p:bg bwMode="gray"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16 October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Marc Malagoli - Road Map For Space Harness - SPCD 2024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77C2003-2E6E-4ABC-B270-3E95A87ADF8A}" type="slidenum">
              <a:rPr lang="en-GB" smtClean="0"/>
              <a:t>‹N°›</a:t>
            </a:fld>
            <a:endParaRPr lang="en-GB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0851344" y="6462294"/>
            <a:ext cx="1080000" cy="2016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1" name="Bildplatzhalter 125">
            <a:extLst>
              <a:ext uri="{FF2B5EF4-FFF2-40B4-BE49-F238E27FC236}">
                <a16:creationId xmlns:a16="http://schemas.microsoft.com/office/drawing/2014/main" id="{0EAD1DB5-172E-374B-8804-D0760FED8B8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8800" y="379405"/>
            <a:ext cx="1227600" cy="82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0AABC79C-847C-224C-960E-F83D10EF3BE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04550" y="341313"/>
            <a:ext cx="92075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3000"/>
              </a:lnSpc>
              <a:buFont typeface="Arial" charset="0"/>
              <a:buChar char="•"/>
              <a:defRPr sz="1500">
                <a:solidFill>
                  <a:srgbClr val="595959"/>
                </a:solidFill>
                <a:latin typeface="Arial" charset="0"/>
              </a:defRPr>
            </a:lvl1pPr>
            <a:lvl2pPr marL="358775" indent="-179388">
              <a:lnSpc>
                <a:spcPct val="113000"/>
              </a:lnSpc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2pPr>
            <a:lvl3pPr marL="539750" indent="-179388">
              <a:lnSpc>
                <a:spcPct val="113000"/>
              </a:lnSpc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3pPr>
            <a:lvl4pPr marL="719138" indent="-179388">
              <a:lnSpc>
                <a:spcPct val="113000"/>
              </a:lnSpc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4pPr>
            <a:lvl5pPr marL="898525" indent="-179388">
              <a:lnSpc>
                <a:spcPct val="113000"/>
              </a:lnSpc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5pPr>
            <a:lvl6pPr marL="1355725" indent="-179388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6pPr>
            <a:lvl7pPr marL="1812925" indent="-179388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7pPr>
            <a:lvl8pPr marL="2270125" indent="-179388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8pPr>
            <a:lvl9pPr marL="2727325" indent="-179388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rgbClr val="595959"/>
                </a:solidFill>
                <a:latin typeface="Arial" charset="0"/>
              </a:defRPr>
            </a:lvl9pPr>
          </a:lstStyle>
          <a:p>
            <a:pPr algn="r" eaLnBrk="1" hangingPunct="1">
              <a:buFont typeface="Arial" charset="0"/>
              <a:buNone/>
            </a:pPr>
            <a:r>
              <a:rPr lang="de-DE" altLang="de-DE" sz="900" b="1" dirty="0">
                <a:solidFill>
                  <a:srgbClr val="FF9900"/>
                </a:solidFill>
              </a:rPr>
              <a:t>Airbus Amber</a:t>
            </a:r>
            <a:endParaRPr lang="en-GB" altLang="de-DE" sz="9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529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header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800" y="1558800"/>
            <a:ext cx="112320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800" y="6444000"/>
            <a:ext cx="100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16 October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74800" y="6444000"/>
            <a:ext cx="83016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Marc Malagoli - Road Map For Space Harness - SPCD 2024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C2003-2E6E-4ABC-B270-3E95A87ADF8A}" type="slidenum">
              <a:rPr lang="en-GB" smtClean="0"/>
              <a:t>‹N°›</a:t>
            </a:fld>
            <a:endParaRPr lang="en-GB"/>
          </a:p>
        </p:txBody>
      </p:sp>
      <p:pic>
        <p:nvPicPr>
          <p:cNvPr id="7" name="Grafik 6" descr="Ein Bild, das Monitor, Computer, sitzend, Bildschirm enthält.&#10;&#10;Automatisch generierte Beschreibung">
            <a:extLst>
              <a:ext uri="{FF2B5EF4-FFF2-40B4-BE49-F238E27FC236}">
                <a16:creationId xmlns:a16="http://schemas.microsoft.com/office/drawing/2014/main" id="{6EA72D92-3F2F-CB49-AE49-949F0F3586DC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93" y="6465066"/>
            <a:ext cx="1089504" cy="202063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6007B0EB-E23A-F242-B7C0-64882F46186C}"/>
              </a:ext>
            </a:extLst>
          </p:cNvPr>
          <p:cNvSpPr>
            <a:spLocks noChangeAspect="1" noEditPoints="1"/>
          </p:cNvSpPr>
          <p:nvPr/>
        </p:nvSpPr>
        <p:spPr bwMode="gray">
          <a:xfrm>
            <a:off x="478800" y="378000"/>
            <a:ext cx="1227600" cy="86461"/>
          </a:xfrm>
          <a:custGeom>
            <a:avLst/>
            <a:gdLst>
              <a:gd name="T0" fmla="*/ 263 w 5735"/>
              <a:gd name="T1" fmla="*/ 202 h 404"/>
              <a:gd name="T2" fmla="*/ 0 w 5735"/>
              <a:gd name="T3" fmla="*/ 395 h 404"/>
              <a:gd name="T4" fmla="*/ 160 w 5735"/>
              <a:gd name="T5" fmla="*/ 10 h 404"/>
              <a:gd name="T6" fmla="*/ 399 w 5735"/>
              <a:gd name="T7" fmla="*/ 395 h 404"/>
              <a:gd name="T8" fmla="*/ 466 w 5735"/>
              <a:gd name="T9" fmla="*/ 224 h 404"/>
              <a:gd name="T10" fmla="*/ 466 w 5735"/>
              <a:gd name="T11" fmla="*/ 68 h 404"/>
              <a:gd name="T12" fmla="*/ 399 w 5735"/>
              <a:gd name="T13" fmla="*/ 395 h 404"/>
              <a:gd name="T14" fmla="*/ 813 w 5735"/>
              <a:gd name="T15" fmla="*/ 224 h 404"/>
              <a:gd name="T16" fmla="*/ 813 w 5735"/>
              <a:gd name="T17" fmla="*/ 68 h 404"/>
              <a:gd name="T18" fmla="*/ 746 w 5735"/>
              <a:gd name="T19" fmla="*/ 395 h 404"/>
              <a:gd name="T20" fmla="*/ 1348 w 5735"/>
              <a:gd name="T21" fmla="*/ 336 h 404"/>
              <a:gd name="T22" fmla="*/ 1329 w 5735"/>
              <a:gd name="T23" fmla="*/ 169 h 404"/>
              <a:gd name="T24" fmla="*/ 1344 w 5735"/>
              <a:gd name="T25" fmla="*/ 10 h 404"/>
              <a:gd name="T26" fmla="*/ 1413 w 5735"/>
              <a:gd name="T27" fmla="*/ 395 h 404"/>
              <a:gd name="T28" fmla="*/ 1654 w 5735"/>
              <a:gd name="T29" fmla="*/ 395 h 404"/>
              <a:gd name="T30" fmla="*/ 1661 w 5735"/>
              <a:gd name="T31" fmla="*/ 293 h 404"/>
              <a:gd name="T32" fmla="*/ 1413 w 5735"/>
              <a:gd name="T33" fmla="*/ 395 h 404"/>
              <a:gd name="T34" fmla="*/ 1793 w 5735"/>
              <a:gd name="T35" fmla="*/ 202 h 404"/>
              <a:gd name="T36" fmla="*/ 1977 w 5735"/>
              <a:gd name="T37" fmla="*/ 349 h 404"/>
              <a:gd name="T38" fmla="*/ 2141 w 5735"/>
              <a:gd name="T39" fmla="*/ 132 h 404"/>
              <a:gd name="T40" fmla="*/ 2491 w 5735"/>
              <a:gd name="T41" fmla="*/ 336 h 404"/>
              <a:gd name="T42" fmla="*/ 2471 w 5735"/>
              <a:gd name="T43" fmla="*/ 169 h 404"/>
              <a:gd name="T44" fmla="*/ 2487 w 5735"/>
              <a:gd name="T45" fmla="*/ 10 h 404"/>
              <a:gd name="T46" fmla="*/ 2837 w 5735"/>
              <a:gd name="T47" fmla="*/ 76 h 404"/>
              <a:gd name="T48" fmla="*/ 2837 w 5735"/>
              <a:gd name="T49" fmla="*/ 76 h 404"/>
              <a:gd name="T50" fmla="*/ 2761 w 5735"/>
              <a:gd name="T51" fmla="*/ 293 h 404"/>
              <a:gd name="T52" fmla="*/ 2874 w 5735"/>
              <a:gd name="T53" fmla="*/ 10 h 404"/>
              <a:gd name="T54" fmla="*/ 3068 w 5735"/>
              <a:gd name="T55" fmla="*/ 395 h 404"/>
              <a:gd name="T56" fmla="*/ 3309 w 5735"/>
              <a:gd name="T57" fmla="*/ 395 h 404"/>
              <a:gd name="T58" fmla="*/ 3316 w 5735"/>
              <a:gd name="T59" fmla="*/ 293 h 404"/>
              <a:gd name="T60" fmla="*/ 3068 w 5735"/>
              <a:gd name="T61" fmla="*/ 395 h 404"/>
              <a:gd name="T62" fmla="*/ 3729 w 5735"/>
              <a:gd name="T63" fmla="*/ 202 h 404"/>
              <a:gd name="T64" fmla="*/ 3467 w 5735"/>
              <a:gd name="T65" fmla="*/ 395 h 404"/>
              <a:gd name="T66" fmla="*/ 3627 w 5735"/>
              <a:gd name="T67" fmla="*/ 10 h 404"/>
              <a:gd name="T68" fmla="*/ 3984 w 5735"/>
              <a:gd name="T69" fmla="*/ 266 h 404"/>
              <a:gd name="T70" fmla="*/ 4111 w 5735"/>
              <a:gd name="T71" fmla="*/ 155 h 404"/>
              <a:gd name="T72" fmla="*/ 4287 w 5735"/>
              <a:gd name="T73" fmla="*/ 123 h 404"/>
              <a:gd name="T74" fmla="*/ 4198 w 5735"/>
              <a:gd name="T75" fmla="*/ 243 h 404"/>
              <a:gd name="T76" fmla="*/ 3984 w 5735"/>
              <a:gd name="T77" fmla="*/ 266 h 404"/>
              <a:gd name="T78" fmla="*/ 4598 w 5735"/>
              <a:gd name="T79" fmla="*/ 128 h 404"/>
              <a:gd name="T80" fmla="*/ 4365 w 5735"/>
              <a:gd name="T81" fmla="*/ 395 h 404"/>
              <a:gd name="T82" fmla="*/ 4535 w 5735"/>
              <a:gd name="T83" fmla="*/ 247 h 404"/>
              <a:gd name="T84" fmla="*/ 4365 w 5735"/>
              <a:gd name="T85" fmla="*/ 395 h 404"/>
              <a:gd name="T86" fmla="*/ 4900 w 5735"/>
              <a:gd name="T87" fmla="*/ 241 h 404"/>
              <a:gd name="T88" fmla="*/ 4658 w 5735"/>
              <a:gd name="T89" fmla="*/ 395 h 404"/>
              <a:gd name="T90" fmla="*/ 4954 w 5735"/>
              <a:gd name="T91" fmla="*/ 395 h 404"/>
              <a:gd name="T92" fmla="*/ 4658 w 5735"/>
              <a:gd name="T93" fmla="*/ 395 h 404"/>
              <a:gd name="T94" fmla="*/ 5037 w 5735"/>
              <a:gd name="T95" fmla="*/ 202 h 404"/>
              <a:gd name="T96" fmla="*/ 5221 w 5735"/>
              <a:gd name="T97" fmla="*/ 349 h 404"/>
              <a:gd name="T98" fmla="*/ 5385 w 5735"/>
              <a:gd name="T99" fmla="*/ 132 h 404"/>
              <a:gd name="T100" fmla="*/ 5735 w 5735"/>
              <a:gd name="T101" fmla="*/ 336 h 404"/>
              <a:gd name="T102" fmla="*/ 5716 w 5735"/>
              <a:gd name="T103" fmla="*/ 169 h 404"/>
              <a:gd name="T104" fmla="*/ 5731 w 5735"/>
              <a:gd name="T105" fmla="*/ 1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35" h="404">
                <a:moveTo>
                  <a:pt x="68" y="64"/>
                </a:moveTo>
                <a:lnTo>
                  <a:pt x="68" y="64"/>
                </a:lnTo>
                <a:lnTo>
                  <a:pt x="134" y="64"/>
                </a:lnTo>
                <a:cubicBezTo>
                  <a:pt x="240" y="64"/>
                  <a:pt x="263" y="125"/>
                  <a:pt x="263" y="202"/>
                </a:cubicBezTo>
                <a:cubicBezTo>
                  <a:pt x="263" y="279"/>
                  <a:pt x="240" y="340"/>
                  <a:pt x="134" y="340"/>
                </a:cubicBezTo>
                <a:lnTo>
                  <a:pt x="68" y="340"/>
                </a:lnTo>
                <a:lnTo>
                  <a:pt x="68" y="64"/>
                </a:lnTo>
                <a:close/>
                <a:moveTo>
                  <a:pt x="0" y="395"/>
                </a:moveTo>
                <a:lnTo>
                  <a:pt x="0" y="395"/>
                </a:lnTo>
                <a:lnTo>
                  <a:pt x="160" y="395"/>
                </a:lnTo>
                <a:cubicBezTo>
                  <a:pt x="279" y="395"/>
                  <a:pt x="330" y="308"/>
                  <a:pt x="330" y="202"/>
                </a:cubicBezTo>
                <a:cubicBezTo>
                  <a:pt x="330" y="96"/>
                  <a:pt x="279" y="10"/>
                  <a:pt x="160" y="10"/>
                </a:cubicBezTo>
                <a:lnTo>
                  <a:pt x="0" y="10"/>
                </a:lnTo>
                <a:lnTo>
                  <a:pt x="0" y="395"/>
                </a:lnTo>
                <a:close/>
                <a:moveTo>
                  <a:pt x="399" y="395"/>
                </a:moveTo>
                <a:lnTo>
                  <a:pt x="399" y="395"/>
                </a:lnTo>
                <a:lnTo>
                  <a:pt x="680" y="395"/>
                </a:lnTo>
                <a:lnTo>
                  <a:pt x="680" y="336"/>
                </a:lnTo>
                <a:lnTo>
                  <a:pt x="466" y="336"/>
                </a:lnTo>
                <a:lnTo>
                  <a:pt x="466" y="224"/>
                </a:lnTo>
                <a:lnTo>
                  <a:pt x="660" y="224"/>
                </a:lnTo>
                <a:lnTo>
                  <a:pt x="660" y="169"/>
                </a:lnTo>
                <a:lnTo>
                  <a:pt x="466" y="169"/>
                </a:lnTo>
                <a:lnTo>
                  <a:pt x="466" y="68"/>
                </a:lnTo>
                <a:lnTo>
                  <a:pt x="676" y="68"/>
                </a:lnTo>
                <a:lnTo>
                  <a:pt x="676" y="10"/>
                </a:lnTo>
                <a:lnTo>
                  <a:pt x="399" y="10"/>
                </a:lnTo>
                <a:lnTo>
                  <a:pt x="399" y="395"/>
                </a:lnTo>
                <a:close/>
                <a:moveTo>
                  <a:pt x="746" y="395"/>
                </a:moveTo>
                <a:lnTo>
                  <a:pt x="746" y="395"/>
                </a:lnTo>
                <a:lnTo>
                  <a:pt x="813" y="395"/>
                </a:lnTo>
                <a:lnTo>
                  <a:pt x="813" y="224"/>
                </a:lnTo>
                <a:lnTo>
                  <a:pt x="988" y="224"/>
                </a:lnTo>
                <a:lnTo>
                  <a:pt x="988" y="169"/>
                </a:lnTo>
                <a:lnTo>
                  <a:pt x="813" y="169"/>
                </a:lnTo>
                <a:lnTo>
                  <a:pt x="813" y="68"/>
                </a:lnTo>
                <a:lnTo>
                  <a:pt x="1012" y="68"/>
                </a:lnTo>
                <a:lnTo>
                  <a:pt x="1012" y="10"/>
                </a:lnTo>
                <a:lnTo>
                  <a:pt x="746" y="10"/>
                </a:lnTo>
                <a:lnTo>
                  <a:pt x="746" y="395"/>
                </a:lnTo>
                <a:close/>
                <a:moveTo>
                  <a:pt x="1067" y="395"/>
                </a:moveTo>
                <a:lnTo>
                  <a:pt x="1067" y="395"/>
                </a:lnTo>
                <a:lnTo>
                  <a:pt x="1348" y="395"/>
                </a:lnTo>
                <a:lnTo>
                  <a:pt x="1348" y="336"/>
                </a:lnTo>
                <a:lnTo>
                  <a:pt x="1135" y="336"/>
                </a:lnTo>
                <a:lnTo>
                  <a:pt x="1135" y="224"/>
                </a:lnTo>
                <a:lnTo>
                  <a:pt x="1329" y="224"/>
                </a:lnTo>
                <a:lnTo>
                  <a:pt x="1329" y="169"/>
                </a:lnTo>
                <a:lnTo>
                  <a:pt x="1135" y="169"/>
                </a:lnTo>
                <a:lnTo>
                  <a:pt x="1135" y="68"/>
                </a:lnTo>
                <a:lnTo>
                  <a:pt x="1344" y="68"/>
                </a:lnTo>
                <a:lnTo>
                  <a:pt x="1344" y="10"/>
                </a:lnTo>
                <a:lnTo>
                  <a:pt x="1067" y="10"/>
                </a:lnTo>
                <a:lnTo>
                  <a:pt x="1067" y="395"/>
                </a:lnTo>
                <a:close/>
                <a:moveTo>
                  <a:pt x="1413" y="395"/>
                </a:moveTo>
                <a:lnTo>
                  <a:pt x="1413" y="395"/>
                </a:lnTo>
                <a:lnTo>
                  <a:pt x="1477" y="395"/>
                </a:lnTo>
                <a:lnTo>
                  <a:pt x="1477" y="111"/>
                </a:lnTo>
                <a:lnTo>
                  <a:pt x="1479" y="111"/>
                </a:lnTo>
                <a:lnTo>
                  <a:pt x="1654" y="395"/>
                </a:lnTo>
                <a:lnTo>
                  <a:pt x="1725" y="395"/>
                </a:lnTo>
                <a:lnTo>
                  <a:pt x="1725" y="10"/>
                </a:lnTo>
                <a:lnTo>
                  <a:pt x="1661" y="10"/>
                </a:lnTo>
                <a:lnTo>
                  <a:pt x="1661" y="293"/>
                </a:lnTo>
                <a:lnTo>
                  <a:pt x="1660" y="293"/>
                </a:lnTo>
                <a:lnTo>
                  <a:pt x="1484" y="10"/>
                </a:lnTo>
                <a:lnTo>
                  <a:pt x="1413" y="10"/>
                </a:lnTo>
                <a:lnTo>
                  <a:pt x="1413" y="395"/>
                </a:lnTo>
                <a:close/>
                <a:moveTo>
                  <a:pt x="2141" y="132"/>
                </a:moveTo>
                <a:lnTo>
                  <a:pt x="2141" y="132"/>
                </a:lnTo>
                <a:cubicBezTo>
                  <a:pt x="2133" y="49"/>
                  <a:pt x="2064" y="1"/>
                  <a:pt x="1977" y="0"/>
                </a:cubicBezTo>
                <a:cubicBezTo>
                  <a:pt x="1862" y="0"/>
                  <a:pt x="1793" y="92"/>
                  <a:pt x="1793" y="202"/>
                </a:cubicBezTo>
                <a:cubicBezTo>
                  <a:pt x="1793" y="312"/>
                  <a:pt x="1862" y="404"/>
                  <a:pt x="1977" y="404"/>
                </a:cubicBezTo>
                <a:cubicBezTo>
                  <a:pt x="2071" y="404"/>
                  <a:pt x="2136" y="340"/>
                  <a:pt x="2141" y="248"/>
                </a:cubicBezTo>
                <a:lnTo>
                  <a:pt x="2075" y="248"/>
                </a:lnTo>
                <a:cubicBezTo>
                  <a:pt x="2070" y="304"/>
                  <a:pt x="2037" y="349"/>
                  <a:pt x="1977" y="349"/>
                </a:cubicBezTo>
                <a:cubicBezTo>
                  <a:pt x="1895" y="349"/>
                  <a:pt x="1860" y="276"/>
                  <a:pt x="1860" y="202"/>
                </a:cubicBezTo>
                <a:cubicBezTo>
                  <a:pt x="1860" y="128"/>
                  <a:pt x="1895" y="55"/>
                  <a:pt x="1977" y="55"/>
                </a:cubicBezTo>
                <a:cubicBezTo>
                  <a:pt x="2033" y="55"/>
                  <a:pt x="2062" y="88"/>
                  <a:pt x="2073" y="132"/>
                </a:cubicBezTo>
                <a:lnTo>
                  <a:pt x="2141" y="132"/>
                </a:lnTo>
                <a:close/>
                <a:moveTo>
                  <a:pt x="2210" y="395"/>
                </a:moveTo>
                <a:lnTo>
                  <a:pt x="2210" y="395"/>
                </a:lnTo>
                <a:lnTo>
                  <a:pt x="2491" y="395"/>
                </a:lnTo>
                <a:lnTo>
                  <a:pt x="2491" y="336"/>
                </a:lnTo>
                <a:lnTo>
                  <a:pt x="2277" y="336"/>
                </a:lnTo>
                <a:lnTo>
                  <a:pt x="2277" y="224"/>
                </a:lnTo>
                <a:lnTo>
                  <a:pt x="2471" y="224"/>
                </a:lnTo>
                <a:lnTo>
                  <a:pt x="2471" y="169"/>
                </a:lnTo>
                <a:lnTo>
                  <a:pt x="2277" y="169"/>
                </a:lnTo>
                <a:lnTo>
                  <a:pt x="2277" y="68"/>
                </a:lnTo>
                <a:lnTo>
                  <a:pt x="2487" y="68"/>
                </a:lnTo>
                <a:lnTo>
                  <a:pt x="2487" y="10"/>
                </a:lnTo>
                <a:lnTo>
                  <a:pt x="2210" y="10"/>
                </a:lnTo>
                <a:lnTo>
                  <a:pt x="2210" y="395"/>
                </a:lnTo>
                <a:close/>
                <a:moveTo>
                  <a:pt x="2837" y="76"/>
                </a:moveTo>
                <a:lnTo>
                  <a:pt x="2837" y="76"/>
                </a:lnTo>
                <a:lnTo>
                  <a:pt x="2839" y="76"/>
                </a:lnTo>
                <a:lnTo>
                  <a:pt x="2897" y="241"/>
                </a:lnTo>
                <a:lnTo>
                  <a:pt x="2779" y="241"/>
                </a:lnTo>
                <a:lnTo>
                  <a:pt x="2837" y="76"/>
                </a:lnTo>
                <a:close/>
                <a:moveTo>
                  <a:pt x="2655" y="395"/>
                </a:moveTo>
                <a:lnTo>
                  <a:pt x="2655" y="395"/>
                </a:lnTo>
                <a:lnTo>
                  <a:pt x="2724" y="395"/>
                </a:lnTo>
                <a:lnTo>
                  <a:pt x="2761" y="293"/>
                </a:lnTo>
                <a:lnTo>
                  <a:pt x="2914" y="293"/>
                </a:lnTo>
                <a:lnTo>
                  <a:pt x="2950" y="395"/>
                </a:lnTo>
                <a:lnTo>
                  <a:pt x="3023" y="395"/>
                </a:lnTo>
                <a:lnTo>
                  <a:pt x="2874" y="10"/>
                </a:lnTo>
                <a:lnTo>
                  <a:pt x="2803" y="10"/>
                </a:lnTo>
                <a:lnTo>
                  <a:pt x="2655" y="395"/>
                </a:lnTo>
                <a:close/>
                <a:moveTo>
                  <a:pt x="3068" y="395"/>
                </a:moveTo>
                <a:lnTo>
                  <a:pt x="3068" y="395"/>
                </a:lnTo>
                <a:lnTo>
                  <a:pt x="3132" y="395"/>
                </a:lnTo>
                <a:lnTo>
                  <a:pt x="3132" y="111"/>
                </a:lnTo>
                <a:lnTo>
                  <a:pt x="3133" y="111"/>
                </a:lnTo>
                <a:lnTo>
                  <a:pt x="3309" y="395"/>
                </a:lnTo>
                <a:lnTo>
                  <a:pt x="3380" y="395"/>
                </a:lnTo>
                <a:lnTo>
                  <a:pt x="3380" y="10"/>
                </a:lnTo>
                <a:lnTo>
                  <a:pt x="3316" y="10"/>
                </a:lnTo>
                <a:lnTo>
                  <a:pt x="3316" y="293"/>
                </a:lnTo>
                <a:lnTo>
                  <a:pt x="3315" y="293"/>
                </a:lnTo>
                <a:lnTo>
                  <a:pt x="3139" y="10"/>
                </a:lnTo>
                <a:lnTo>
                  <a:pt x="3068" y="10"/>
                </a:lnTo>
                <a:lnTo>
                  <a:pt x="3068" y="395"/>
                </a:lnTo>
                <a:close/>
                <a:moveTo>
                  <a:pt x="3535" y="64"/>
                </a:moveTo>
                <a:lnTo>
                  <a:pt x="3535" y="64"/>
                </a:lnTo>
                <a:lnTo>
                  <a:pt x="3601" y="64"/>
                </a:lnTo>
                <a:cubicBezTo>
                  <a:pt x="3707" y="64"/>
                  <a:pt x="3729" y="125"/>
                  <a:pt x="3729" y="202"/>
                </a:cubicBezTo>
                <a:cubicBezTo>
                  <a:pt x="3729" y="279"/>
                  <a:pt x="3707" y="340"/>
                  <a:pt x="3601" y="340"/>
                </a:cubicBezTo>
                <a:lnTo>
                  <a:pt x="3535" y="340"/>
                </a:lnTo>
                <a:lnTo>
                  <a:pt x="3535" y="64"/>
                </a:lnTo>
                <a:close/>
                <a:moveTo>
                  <a:pt x="3467" y="395"/>
                </a:moveTo>
                <a:lnTo>
                  <a:pt x="3467" y="395"/>
                </a:lnTo>
                <a:lnTo>
                  <a:pt x="3627" y="395"/>
                </a:lnTo>
                <a:cubicBezTo>
                  <a:pt x="3746" y="395"/>
                  <a:pt x="3797" y="308"/>
                  <a:pt x="3797" y="202"/>
                </a:cubicBezTo>
                <a:cubicBezTo>
                  <a:pt x="3797" y="96"/>
                  <a:pt x="3746" y="10"/>
                  <a:pt x="3627" y="10"/>
                </a:cubicBezTo>
                <a:lnTo>
                  <a:pt x="3467" y="10"/>
                </a:lnTo>
                <a:lnTo>
                  <a:pt x="3467" y="395"/>
                </a:lnTo>
                <a:close/>
                <a:moveTo>
                  <a:pt x="3984" y="266"/>
                </a:moveTo>
                <a:lnTo>
                  <a:pt x="3984" y="266"/>
                </a:lnTo>
                <a:cubicBezTo>
                  <a:pt x="3985" y="362"/>
                  <a:pt x="4056" y="404"/>
                  <a:pt x="4144" y="404"/>
                </a:cubicBezTo>
                <a:cubicBezTo>
                  <a:pt x="4221" y="404"/>
                  <a:pt x="4297" y="369"/>
                  <a:pt x="4297" y="283"/>
                </a:cubicBezTo>
                <a:cubicBezTo>
                  <a:pt x="4297" y="243"/>
                  <a:pt x="4273" y="200"/>
                  <a:pt x="4222" y="185"/>
                </a:cubicBezTo>
                <a:cubicBezTo>
                  <a:pt x="4202" y="179"/>
                  <a:pt x="4117" y="157"/>
                  <a:pt x="4111" y="155"/>
                </a:cubicBezTo>
                <a:cubicBezTo>
                  <a:pt x="4084" y="148"/>
                  <a:pt x="4065" y="132"/>
                  <a:pt x="4065" y="105"/>
                </a:cubicBezTo>
                <a:cubicBezTo>
                  <a:pt x="4065" y="67"/>
                  <a:pt x="4105" y="55"/>
                  <a:pt x="4136" y="55"/>
                </a:cubicBezTo>
                <a:cubicBezTo>
                  <a:pt x="4183" y="55"/>
                  <a:pt x="4216" y="74"/>
                  <a:pt x="4219" y="123"/>
                </a:cubicBezTo>
                <a:lnTo>
                  <a:pt x="4287" y="123"/>
                </a:lnTo>
                <a:cubicBezTo>
                  <a:pt x="4287" y="43"/>
                  <a:pt x="4219" y="0"/>
                  <a:pt x="4139" y="0"/>
                </a:cubicBezTo>
                <a:cubicBezTo>
                  <a:pt x="4069" y="0"/>
                  <a:pt x="3998" y="36"/>
                  <a:pt x="3998" y="114"/>
                </a:cubicBezTo>
                <a:cubicBezTo>
                  <a:pt x="3998" y="154"/>
                  <a:pt x="4017" y="193"/>
                  <a:pt x="4083" y="211"/>
                </a:cubicBezTo>
                <a:cubicBezTo>
                  <a:pt x="4136" y="226"/>
                  <a:pt x="4171" y="233"/>
                  <a:pt x="4198" y="243"/>
                </a:cubicBezTo>
                <a:cubicBezTo>
                  <a:pt x="4214" y="249"/>
                  <a:pt x="4230" y="261"/>
                  <a:pt x="4230" y="291"/>
                </a:cubicBezTo>
                <a:cubicBezTo>
                  <a:pt x="4230" y="320"/>
                  <a:pt x="4208" y="349"/>
                  <a:pt x="4149" y="349"/>
                </a:cubicBezTo>
                <a:cubicBezTo>
                  <a:pt x="4095" y="349"/>
                  <a:pt x="4051" y="326"/>
                  <a:pt x="4051" y="266"/>
                </a:cubicBezTo>
                <a:lnTo>
                  <a:pt x="3984" y="266"/>
                </a:lnTo>
                <a:close/>
                <a:moveTo>
                  <a:pt x="4432" y="64"/>
                </a:moveTo>
                <a:lnTo>
                  <a:pt x="4432" y="64"/>
                </a:lnTo>
                <a:lnTo>
                  <a:pt x="4532" y="64"/>
                </a:lnTo>
                <a:cubicBezTo>
                  <a:pt x="4567" y="64"/>
                  <a:pt x="4598" y="77"/>
                  <a:pt x="4598" y="128"/>
                </a:cubicBezTo>
                <a:cubicBezTo>
                  <a:pt x="4598" y="177"/>
                  <a:pt x="4561" y="192"/>
                  <a:pt x="4531" y="192"/>
                </a:cubicBezTo>
                <a:lnTo>
                  <a:pt x="4432" y="192"/>
                </a:lnTo>
                <a:lnTo>
                  <a:pt x="4432" y="64"/>
                </a:lnTo>
                <a:close/>
                <a:moveTo>
                  <a:pt x="4365" y="395"/>
                </a:moveTo>
                <a:lnTo>
                  <a:pt x="4365" y="395"/>
                </a:lnTo>
                <a:lnTo>
                  <a:pt x="4432" y="395"/>
                </a:lnTo>
                <a:lnTo>
                  <a:pt x="4432" y="247"/>
                </a:lnTo>
                <a:lnTo>
                  <a:pt x="4535" y="247"/>
                </a:lnTo>
                <a:cubicBezTo>
                  <a:pt x="4645" y="248"/>
                  <a:pt x="4666" y="177"/>
                  <a:pt x="4666" y="129"/>
                </a:cubicBezTo>
                <a:cubicBezTo>
                  <a:pt x="4666" y="81"/>
                  <a:pt x="4645" y="10"/>
                  <a:pt x="4535" y="10"/>
                </a:cubicBezTo>
                <a:lnTo>
                  <a:pt x="4365" y="10"/>
                </a:lnTo>
                <a:lnTo>
                  <a:pt x="4365" y="395"/>
                </a:lnTo>
                <a:close/>
                <a:moveTo>
                  <a:pt x="4841" y="76"/>
                </a:moveTo>
                <a:lnTo>
                  <a:pt x="4841" y="76"/>
                </a:lnTo>
                <a:lnTo>
                  <a:pt x="4842" y="76"/>
                </a:lnTo>
                <a:lnTo>
                  <a:pt x="4900" y="241"/>
                </a:lnTo>
                <a:lnTo>
                  <a:pt x="4782" y="241"/>
                </a:lnTo>
                <a:lnTo>
                  <a:pt x="4841" y="76"/>
                </a:lnTo>
                <a:close/>
                <a:moveTo>
                  <a:pt x="4658" y="395"/>
                </a:moveTo>
                <a:lnTo>
                  <a:pt x="4658" y="395"/>
                </a:lnTo>
                <a:lnTo>
                  <a:pt x="4728" y="395"/>
                </a:lnTo>
                <a:lnTo>
                  <a:pt x="4764" y="293"/>
                </a:lnTo>
                <a:lnTo>
                  <a:pt x="4918" y="293"/>
                </a:lnTo>
                <a:lnTo>
                  <a:pt x="4954" y="395"/>
                </a:lnTo>
                <a:lnTo>
                  <a:pt x="5026" y="395"/>
                </a:lnTo>
                <a:lnTo>
                  <a:pt x="4878" y="10"/>
                </a:lnTo>
                <a:lnTo>
                  <a:pt x="4806" y="10"/>
                </a:lnTo>
                <a:lnTo>
                  <a:pt x="4658" y="395"/>
                </a:lnTo>
                <a:close/>
                <a:moveTo>
                  <a:pt x="5385" y="132"/>
                </a:moveTo>
                <a:lnTo>
                  <a:pt x="5385" y="132"/>
                </a:lnTo>
                <a:cubicBezTo>
                  <a:pt x="5377" y="49"/>
                  <a:pt x="5308" y="1"/>
                  <a:pt x="5221" y="0"/>
                </a:cubicBezTo>
                <a:cubicBezTo>
                  <a:pt x="5106" y="0"/>
                  <a:pt x="5037" y="92"/>
                  <a:pt x="5037" y="202"/>
                </a:cubicBezTo>
                <a:cubicBezTo>
                  <a:pt x="5037" y="312"/>
                  <a:pt x="5106" y="404"/>
                  <a:pt x="5221" y="404"/>
                </a:cubicBezTo>
                <a:cubicBezTo>
                  <a:pt x="5315" y="404"/>
                  <a:pt x="5380" y="340"/>
                  <a:pt x="5385" y="248"/>
                </a:cubicBezTo>
                <a:lnTo>
                  <a:pt x="5320" y="248"/>
                </a:lnTo>
                <a:cubicBezTo>
                  <a:pt x="5314" y="304"/>
                  <a:pt x="5281" y="349"/>
                  <a:pt x="5221" y="349"/>
                </a:cubicBezTo>
                <a:cubicBezTo>
                  <a:pt x="5139" y="349"/>
                  <a:pt x="5104" y="276"/>
                  <a:pt x="5104" y="202"/>
                </a:cubicBezTo>
                <a:cubicBezTo>
                  <a:pt x="5104" y="128"/>
                  <a:pt x="5139" y="55"/>
                  <a:pt x="5221" y="55"/>
                </a:cubicBezTo>
                <a:cubicBezTo>
                  <a:pt x="5278" y="55"/>
                  <a:pt x="5306" y="88"/>
                  <a:pt x="5317" y="132"/>
                </a:cubicBezTo>
                <a:lnTo>
                  <a:pt x="5385" y="132"/>
                </a:lnTo>
                <a:close/>
                <a:moveTo>
                  <a:pt x="5454" y="395"/>
                </a:moveTo>
                <a:lnTo>
                  <a:pt x="5454" y="395"/>
                </a:lnTo>
                <a:lnTo>
                  <a:pt x="5735" y="395"/>
                </a:lnTo>
                <a:lnTo>
                  <a:pt x="5735" y="336"/>
                </a:lnTo>
                <a:lnTo>
                  <a:pt x="5521" y="336"/>
                </a:lnTo>
                <a:lnTo>
                  <a:pt x="5521" y="224"/>
                </a:lnTo>
                <a:lnTo>
                  <a:pt x="5716" y="224"/>
                </a:lnTo>
                <a:lnTo>
                  <a:pt x="5716" y="169"/>
                </a:lnTo>
                <a:lnTo>
                  <a:pt x="5521" y="169"/>
                </a:lnTo>
                <a:lnTo>
                  <a:pt x="5521" y="68"/>
                </a:lnTo>
                <a:lnTo>
                  <a:pt x="5731" y="68"/>
                </a:lnTo>
                <a:lnTo>
                  <a:pt x="5731" y="10"/>
                </a:lnTo>
                <a:lnTo>
                  <a:pt x="5454" y="10"/>
                </a:lnTo>
                <a:lnTo>
                  <a:pt x="5454" y="395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979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81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2" r:id="rId22"/>
    <p:sldLayoutId id="2147483683" r:id="rId23"/>
  </p:sldLayoutIdLst>
  <p:hf hdr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5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079500" indent="-180000" algn="l" defTabSz="914400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4">
          <p15:clr>
            <a:srgbClr val="F26B43"/>
          </p15:clr>
        </p15:guide>
        <p15:guide id="2" orient="horz" pos="981">
          <p15:clr>
            <a:srgbClr val="F26B43"/>
          </p15:clr>
        </p15:guide>
        <p15:guide id="3" orient="horz" pos="3725">
          <p15:clr>
            <a:srgbClr val="F26B43"/>
          </p15:clr>
        </p15:guide>
        <p15:guide id="4" pos="302">
          <p15:clr>
            <a:srgbClr val="F26B43"/>
          </p15:clr>
        </p15:guide>
        <p15:guide id="5" pos="73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5.jpe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5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fld id="{1265CE4E-A69C-4A44-88DF-B5667FF8C66A}" type="slidenum">
              <a:rPr lang="en-GB" smtClean="0"/>
              <a:t>1</a:t>
            </a:fld>
            <a:fld id="{FCA5CE03-97BB-4532-BFDA-5CEC74A8388B}" type="slidenum">
              <a:rPr lang="en-GB" smtClean="0"/>
              <a:t>1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305015" y="5937980"/>
            <a:ext cx="6470049" cy="793519"/>
          </a:xfrm>
        </p:spPr>
        <p:txBody>
          <a:bodyPr/>
          <a:lstStyle/>
          <a:p>
            <a:r>
              <a:rPr lang="en-GB" dirty="0"/>
              <a:t>Marc Malagoli, Senior Expert in EWIS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r>
              <a:rPr lang="en-GB" dirty="0"/>
              <a:t>, Electrical Architecture &amp; Electrical Connectivity</a:t>
            </a:r>
          </a:p>
          <a:p>
            <a:r>
              <a:rPr lang="en-GB" dirty="0"/>
              <a:t>marc.malagoli@airbus.com</a:t>
            </a:r>
          </a:p>
          <a:p>
            <a:r>
              <a:rPr lang="en-GB" dirty="0"/>
              <a:t>16 October 2024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Road Map for Space Harness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305015" y="4561676"/>
            <a:ext cx="6302623" cy="863111"/>
          </a:xfrm>
        </p:spPr>
        <p:txBody>
          <a:bodyPr/>
          <a:lstStyle/>
          <a:p>
            <a:r>
              <a:rPr lang="en-US" dirty="0"/>
              <a:t>Vision and Opportunities for DC Harness Technologies</a:t>
            </a:r>
            <a:endParaRPr lang="en-GB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1465740-0DF6-47F2-9A28-B9E373CAFA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99"/>
            <a:ext cx="7935985" cy="12192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C7A507A-CB3E-4C24-9E7F-A8732E02E664}"/>
              </a:ext>
            </a:extLst>
          </p:cNvPr>
          <p:cNvSpPr txBox="1"/>
          <p:nvPr/>
        </p:nvSpPr>
        <p:spPr>
          <a:xfrm>
            <a:off x="6096000" y="6642556"/>
            <a:ext cx="20970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 Electrical Wiring Interconnection System</a:t>
            </a:r>
          </a:p>
        </p:txBody>
      </p:sp>
    </p:spTree>
    <p:extLst>
      <p:ext uri="{BB962C8B-B14F-4D97-AF65-F5344CB8AC3E}">
        <p14:creationId xmlns:p14="http://schemas.microsoft.com/office/powerpoint/2010/main" val="1584477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71A97BE5-5403-2048-82E1-17EDC2B8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Reconsider our architectures for low connectivity</a:t>
            </a:r>
            <a:br>
              <a:rPr lang="en-GB" dirty="0"/>
            </a:br>
            <a:r>
              <a:rPr lang="en-GB" dirty="0"/>
              <a:t>Some Guidelines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CE33B99D-E378-0247-8A16-D4B4C9E37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Moving functions to reduce interconnects: </a:t>
            </a:r>
          </a:p>
          <a:p>
            <a:r>
              <a:rPr lang="en-GB" dirty="0"/>
              <a:t>Split or merge units.</a:t>
            </a:r>
          </a:p>
          <a:p>
            <a:r>
              <a:rPr lang="en-GB" dirty="0"/>
              <a:t>Challenge the location of switching, protections, power and signal conditioning…</a:t>
            </a:r>
          </a:p>
          <a:p>
            <a:r>
              <a:rPr lang="en-GB" dirty="0"/>
              <a:t>Make the units smart and autonomous (battery, equipment’s, actuators, heaters…)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US" b="1" dirty="0"/>
              <a:t>Transitioning to fully digital on-board data transfer:</a:t>
            </a:r>
          </a:p>
          <a:p>
            <a:r>
              <a:rPr lang="en-US" dirty="0"/>
              <a:t>Onboard, data is often transmitted in analog form between units although it is eventually digitalized for computer and telemetry use.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 October 2024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t>10</a:t>
            </a:fld>
            <a:endParaRPr lang="en-GB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74CB554-ABAE-4199-AFA5-9BDB900D00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9402" y="8488"/>
            <a:ext cx="1980434" cy="987645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E0D45F8-4F3E-48B0-B000-28027C52E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 Malagoli - Road Map For Space Harness - SPCD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495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71A97BE5-5403-2048-82E1-17EDC2B8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Control accounts for over 30% of the total interconnections</a:t>
            </a:r>
            <a:endParaRPr lang="en-GB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CE33B99D-E378-0247-8A16-D4B4C9E37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00" y="1568960"/>
            <a:ext cx="11232000" cy="463384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 October 2024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t>11</a:t>
            </a:fld>
            <a:endParaRPr lang="en-GB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93074FB-FD7B-47D0-922D-4CF82415BD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7017" y="276996"/>
            <a:ext cx="6480000" cy="6480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E10ADD7-FD30-4609-A42E-EA902D752B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6100" y="518721"/>
            <a:ext cx="6109200" cy="61092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ECA206B-07EF-4684-B0EB-B4BA85BF43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7262" y="935320"/>
            <a:ext cx="6480000" cy="5191494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ED20FC8D-16FC-417F-81BA-36857BC2FD63}"/>
              </a:ext>
            </a:extLst>
          </p:cNvPr>
          <p:cNvSpPr/>
          <p:nvPr/>
        </p:nvSpPr>
        <p:spPr>
          <a:xfrm rot="19727976">
            <a:off x="1568598" y="3366810"/>
            <a:ext cx="2988086" cy="578882"/>
          </a:xfrm>
          <a:prstGeom prst="roundRect">
            <a:avLst/>
          </a:prstGeom>
          <a:solidFill>
            <a:srgbClr val="021921">
              <a:alpha val="42000"/>
            </a:srgbClr>
          </a:solidFill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Thermal Control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622E864-27DF-42FC-9248-1A4E4027E06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9402" y="8488"/>
            <a:ext cx="1980434" cy="98764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4AFA23D-2AE6-4219-A30A-4B54B3BE0669}"/>
              </a:ext>
            </a:extLst>
          </p:cNvPr>
          <p:cNvSpPr txBox="1"/>
          <p:nvPr/>
        </p:nvSpPr>
        <p:spPr>
          <a:xfrm>
            <a:off x="280100" y="4945991"/>
            <a:ext cx="34596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Huge Total Cost of Ownership: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Complex Design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Lots of discrete components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High Installation workload &amp; lead time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22A83B8-777B-4011-8674-B149E183E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 Malagoli - Road Map For Space Harness - SPCD 2024</a:t>
            </a:r>
            <a:endParaRPr lang="en-GB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9381BB6-BFAB-48DA-9816-98FFE30DFDB6}"/>
              </a:ext>
            </a:extLst>
          </p:cNvPr>
          <p:cNvSpPr txBox="1"/>
          <p:nvPr/>
        </p:nvSpPr>
        <p:spPr>
          <a:xfrm>
            <a:off x="4421636" y="5364635"/>
            <a:ext cx="4580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Need to seek further optimization between </a:t>
            </a:r>
          </a:p>
          <a:p>
            <a:pPr algn="ctr"/>
            <a:r>
              <a:rPr lang="en-GB" sz="1400" b="1" dirty="0"/>
              <a:t>Electrical, Mechanical and Thermal control systems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66BFF261-39F5-4F9B-805D-A2DAE8332997}"/>
              </a:ext>
            </a:extLst>
          </p:cNvPr>
          <p:cNvSpPr/>
          <p:nvPr/>
        </p:nvSpPr>
        <p:spPr>
          <a:xfrm rot="19727976">
            <a:off x="8255880" y="3366810"/>
            <a:ext cx="1198546" cy="578882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141359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-0.25 -4.81481E-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0.25 -4.8148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14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space réservé pour une image  19">
            <a:extLst>
              <a:ext uri="{FF2B5EF4-FFF2-40B4-BE49-F238E27FC236}">
                <a16:creationId xmlns:a16="http://schemas.microsoft.com/office/drawing/2014/main" id="{0C7C845A-D998-48E1-A2B7-202AAA808CC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0" y="0"/>
            <a:ext cx="12192000" cy="6858000"/>
          </a:xfr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22DA5C-7071-46CD-982C-A5AB735C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 October 2024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3DB91C-B4A8-427D-93CD-1F5750C5B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 Malagoli - Road Map For Space Harness - SPCD 2024</a:t>
            </a:r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62E949-310D-41A1-964B-F01C2ABE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t>12</a:t>
            </a:fld>
            <a:endParaRPr lang="en-GB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C68E1F2-3BEF-48ED-B659-13193D9DD190}"/>
              </a:ext>
            </a:extLst>
          </p:cNvPr>
          <p:cNvSpPr txBox="1"/>
          <p:nvPr/>
        </p:nvSpPr>
        <p:spPr>
          <a:xfrm>
            <a:off x="1309300" y="1205324"/>
            <a:ext cx="206244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For </a:t>
            </a:r>
            <a:r>
              <a:rPr lang="fr-FR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every</a:t>
            </a:r>
            <a:r>
              <a:rPr lang="fr-F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complex</a:t>
            </a:r>
            <a:r>
              <a:rPr lang="fr-F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problem</a:t>
            </a:r>
            <a:r>
              <a:rPr lang="fr-F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fr-FR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there</a:t>
            </a:r>
            <a:r>
              <a:rPr lang="fr-F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is</a:t>
            </a:r>
            <a:r>
              <a:rPr lang="fr-F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a solution </a:t>
            </a:r>
            <a:br>
              <a:rPr lang="fr-FR" sz="28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fr-FR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that</a:t>
            </a:r>
            <a:r>
              <a:rPr lang="fr-F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is</a:t>
            </a:r>
            <a:r>
              <a:rPr lang="fr-F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simple, </a:t>
            </a:r>
            <a:r>
              <a:rPr lang="fr-FR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obvious</a:t>
            </a:r>
            <a:r>
              <a:rPr lang="fr-F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, and </a:t>
            </a:r>
            <a:r>
              <a:rPr lang="fr-FR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wrong</a:t>
            </a:r>
            <a:r>
              <a:rPr 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 </a:t>
            </a: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5A98BA0E-E79D-4608-A792-E49FCA27577A}"/>
              </a:ext>
            </a:extLst>
          </p:cNvPr>
          <p:cNvSpPr txBox="1">
            <a:spLocks/>
          </p:cNvSpPr>
          <p:nvPr/>
        </p:nvSpPr>
        <p:spPr bwMode="gray">
          <a:xfrm>
            <a:off x="218024" y="6639828"/>
            <a:ext cx="5046579" cy="19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79500" indent="-18000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/>
              <a:t>* </a:t>
            </a:r>
            <a:r>
              <a:rPr lang="en-US" sz="900" dirty="0"/>
              <a:t>Freely inspired by a quote from </a:t>
            </a:r>
            <a:r>
              <a:rPr lang="fr-FR" sz="900" dirty="0"/>
              <a:t>H.L.  </a:t>
            </a:r>
            <a:r>
              <a:rPr lang="fr-FR" sz="900" dirty="0" err="1"/>
              <a:t>Menken</a:t>
            </a:r>
            <a:r>
              <a:rPr lang="fr-FR" sz="900" dirty="0"/>
              <a:t> – Image </a:t>
            </a:r>
            <a:r>
              <a:rPr lang="en-US" sz="900" dirty="0"/>
              <a:t>generated</a:t>
            </a:r>
            <a:r>
              <a:rPr lang="fr-FR" sz="900" dirty="0"/>
              <a:t> by Human Intelligence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4E58408-6046-447D-B4F5-C8D30F5AB6C8}"/>
              </a:ext>
            </a:extLst>
          </p:cNvPr>
          <p:cNvSpPr/>
          <p:nvPr/>
        </p:nvSpPr>
        <p:spPr>
          <a:xfrm rot="955370">
            <a:off x="4161239" y="3139558"/>
            <a:ext cx="3528732" cy="578882"/>
          </a:xfrm>
          <a:prstGeom prst="roundRect">
            <a:avLst/>
          </a:prstGeom>
          <a:solidFill>
            <a:srgbClr val="021921">
              <a:alpha val="42000"/>
            </a:srgbClr>
          </a:solidFill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Why not Wireless ?</a:t>
            </a:r>
          </a:p>
        </p:txBody>
      </p:sp>
    </p:spTree>
    <p:extLst>
      <p:ext uri="{BB962C8B-B14F-4D97-AF65-F5344CB8AC3E}">
        <p14:creationId xmlns:p14="http://schemas.microsoft.com/office/powerpoint/2010/main" val="327804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71A97BE5-5403-2048-82E1-17EDC2B8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"Less wires" does not necessarily mean “Wireless."</a:t>
            </a:r>
            <a:endParaRPr lang="en-GB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CE33B99D-E378-0247-8A16-D4B4C9E37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799" y="1364876"/>
            <a:ext cx="11400011" cy="4555422"/>
          </a:xfrm>
        </p:spPr>
        <p:txBody>
          <a:bodyPr/>
          <a:lstStyle/>
          <a:p>
            <a:endParaRPr lang="en-GB" dirty="0"/>
          </a:p>
          <a:p>
            <a:pPr marL="0" indent="0" algn="ctr">
              <a:buNone/>
            </a:pPr>
            <a:r>
              <a:rPr lang="en-US" sz="1600" b="1" dirty="0"/>
              <a:t>A “wireless” link is still an interconnection, and a costly one!</a:t>
            </a:r>
          </a:p>
          <a:p>
            <a:pPr marL="0" indent="0" algn="ctr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Some wireless drawbacks: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RF (e.g. </a:t>
            </a:r>
            <a:r>
              <a:rPr lang="en-GB" dirty="0" err="1"/>
              <a:t>Wifi</a:t>
            </a:r>
            <a:r>
              <a:rPr lang="en-GB" dirty="0"/>
              <a:t>, RFID…):</a:t>
            </a:r>
          </a:p>
          <a:p>
            <a:pPr lvl="1"/>
            <a:r>
              <a:rPr lang="en-GB" dirty="0"/>
              <a:t>Electro Magnetic Compatibility concerns</a:t>
            </a:r>
          </a:p>
          <a:p>
            <a:pPr lvl="1"/>
            <a:r>
              <a:rPr lang="en-GB" dirty="0"/>
              <a:t>Susceptibility to jamming, spying</a:t>
            </a:r>
          </a:p>
          <a:p>
            <a:pPr lvl="1"/>
            <a:r>
              <a:rPr lang="en-GB" dirty="0"/>
              <a:t>Coverage within the spacecraft (may need several transceivers or antennae)</a:t>
            </a:r>
          </a:p>
          <a:p>
            <a:endParaRPr lang="en-GB" dirty="0"/>
          </a:p>
          <a:p>
            <a:r>
              <a:rPr lang="en-GB" dirty="0"/>
              <a:t>Optical (e.g. </a:t>
            </a:r>
            <a:r>
              <a:rPr lang="en-GB" dirty="0" err="1"/>
              <a:t>LiFi</a:t>
            </a:r>
            <a:r>
              <a:rPr lang="en-GB" dirty="0"/>
              <a:t>): </a:t>
            </a:r>
          </a:p>
          <a:p>
            <a:pPr lvl="1"/>
            <a:r>
              <a:rPr lang="en-GB" dirty="0"/>
              <a:t>Field of view</a:t>
            </a:r>
          </a:p>
          <a:p>
            <a:pPr lvl="1"/>
            <a:r>
              <a:rPr lang="en-GB" dirty="0"/>
              <a:t>Limitation on bandwidth </a:t>
            </a:r>
          </a:p>
          <a:p>
            <a:pPr lvl="1"/>
            <a:r>
              <a:rPr lang="en-GB" dirty="0"/>
              <a:t>Number of channels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Wireless is NOT a universal solution for onboard data transfers, </a:t>
            </a:r>
          </a:p>
          <a:p>
            <a:pPr marL="0" indent="0" algn="ctr">
              <a:buNone/>
            </a:pPr>
            <a:r>
              <a:rPr lang="en-US" b="1" dirty="0"/>
              <a:t>but it might benefit specific uses, like mechanisms and appendices.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 October 2024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t>13</a:t>
            </a:fld>
            <a:endParaRPr lang="en-GB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1681458-6CBD-41FF-A305-08E8BCD443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9402" y="8488"/>
            <a:ext cx="1980434" cy="98764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CFAFBBF-4E74-4B6B-9CDA-96CB8088AC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4070" y="3770593"/>
            <a:ext cx="2422496" cy="135945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8B8EFE7-75FC-4AAC-AC03-9CD3F41CF0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427" y="2201913"/>
            <a:ext cx="1656088" cy="1656088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A9294F3-7CA0-4809-8D8A-1128D0A14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 Malagoli - Road Map For Space Harness - SPCD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81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Projections for Space Passive Components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 October 2024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t>14</a:t>
            </a:fld>
            <a:endParaRPr lang="en-GB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A400C81-B6F4-4C2E-BD41-E255D597A3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9402" y="8488"/>
            <a:ext cx="1980434" cy="987645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CED1B75-3424-41D1-A9A8-93D2BD105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 Malagoli - Road Map For Space Harness - SPCD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95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1424" y="1052736"/>
            <a:ext cx="6120680" cy="3168352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sz="2000" b="1" dirty="0">
              <a:solidFill>
                <a:schemeClr val="bg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900" dirty="0">
              <a:solidFill>
                <a:schemeClr val="bg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FR" sz="1900" dirty="0">
              <a:solidFill>
                <a:schemeClr val="bg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fr-F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Content Placeholder 7"/>
          <p:cNvSpPr txBox="1">
            <a:spLocks/>
          </p:cNvSpPr>
          <p:nvPr/>
        </p:nvSpPr>
        <p:spPr bwMode="auto">
          <a:xfrm>
            <a:off x="796261" y="1063000"/>
            <a:ext cx="11007117" cy="4809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041400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177800" indent="-176213" algn="l" defTabSz="1041400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har char="•"/>
              <a:defRPr sz="1500">
                <a:solidFill>
                  <a:srgbClr val="595959"/>
                </a:solidFill>
                <a:latin typeface="+mn-lt"/>
                <a:cs typeface="+mn-cs"/>
              </a:defRPr>
            </a:lvl2pPr>
            <a:lvl3pPr marL="354013" indent="-173038" algn="l" defTabSz="1041400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rgbClr val="595959"/>
                </a:solidFill>
                <a:latin typeface="+mn-lt"/>
                <a:cs typeface="+mn-cs"/>
              </a:defRPr>
            </a:lvl3pPr>
            <a:lvl4pPr marL="536575" indent="-179388" algn="l" defTabSz="1041400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rgbClr val="595959"/>
                </a:solidFill>
                <a:latin typeface="+mn-lt"/>
                <a:cs typeface="+mn-cs"/>
              </a:defRPr>
            </a:lvl4pPr>
            <a:lvl5pPr marL="719138" indent="-179388" algn="l" defTabSz="1041400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rgbClr val="595959"/>
                </a:solidFill>
                <a:latin typeface="+mn-lt"/>
                <a:cs typeface="+mn-cs"/>
              </a:defRPr>
            </a:lvl5pPr>
            <a:lvl6pPr marL="1177895" indent="-180971" algn="l" defTabSz="1042962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1635083" indent="-180971" algn="l" defTabSz="1042962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092271" indent="-180971" algn="l" defTabSz="1042962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2549459" indent="-180971" algn="l" defTabSz="1042962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77800" lvl="2" indent="0">
              <a:buNone/>
            </a:pPr>
            <a:endParaRPr lang="en-US" kern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7800" lvl="2" indent="0">
              <a:buNone/>
            </a:pPr>
            <a:endParaRPr lang="en-US" kern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7800" lvl="2" indent="0">
              <a:buNone/>
            </a:pPr>
            <a:endParaRPr lang="en-US" kern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7800" lvl="2" indent="0">
              <a:buNone/>
            </a:pPr>
            <a:r>
              <a:rPr lang="en-US" kern="0" dirty="0">
                <a:latin typeface="Helvetica" panose="020B0604020202020204" pitchFamily="34" charset="0"/>
                <a:cs typeface="Helvetica" panose="020B0604020202020204" pitchFamily="34" charset="0"/>
              </a:rPr>
              <a:t>Digitalization, a major trend since the '90s, remains a work in progress.</a:t>
            </a:r>
          </a:p>
          <a:p>
            <a:pPr marL="177800" lvl="2" indent="0">
              <a:buNone/>
            </a:pPr>
            <a:endParaRPr lang="en-US" kern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7800" lvl="2" indent="0">
              <a:buNone/>
            </a:pPr>
            <a:r>
              <a:rPr lang="en-US" kern="0" dirty="0">
                <a:latin typeface="Helvetica" panose="020B0604020202020204" pitchFamily="34" charset="0"/>
                <a:cs typeface="Helvetica" panose="020B0604020202020204" pitchFamily="34" charset="0"/>
              </a:rPr>
              <a:t>Main gaps:</a:t>
            </a:r>
          </a:p>
          <a:p>
            <a:pPr marL="177800" lvl="2" indent="0">
              <a:buNone/>
            </a:pPr>
            <a:r>
              <a:rPr lang="en-US" b="1" kern="0" dirty="0">
                <a:latin typeface="Helvetica" panose="020B0604020202020204" pitchFamily="34" charset="0"/>
                <a:cs typeface="Helvetica" panose="020B0604020202020204" pitchFamily="34" charset="0"/>
              </a:rPr>
              <a:t>Data digitalization</a:t>
            </a:r>
          </a:p>
          <a:p>
            <a:pPr lvl="2"/>
            <a:r>
              <a:rPr lang="en-US" kern="0" dirty="0">
                <a:latin typeface="Helvetica" panose="020B0604020202020204" pitchFamily="34" charset="0"/>
                <a:cs typeface="Helvetica" panose="020B0604020202020204" pitchFamily="34" charset="0"/>
              </a:rPr>
              <a:t>To use digital sensors as far as possible.</a:t>
            </a:r>
          </a:p>
          <a:p>
            <a:pPr lvl="2"/>
            <a:r>
              <a:rPr lang="en-US" kern="0" dirty="0">
                <a:latin typeface="Helvetica" panose="020B0604020202020204" pitchFamily="34" charset="0"/>
                <a:cs typeface="Helvetica" panose="020B0604020202020204" pitchFamily="34" charset="0"/>
              </a:rPr>
              <a:t>To digitalize more signals inside the units.</a:t>
            </a:r>
          </a:p>
          <a:p>
            <a:pPr lvl="2"/>
            <a:r>
              <a:rPr lang="en-US" kern="0" dirty="0">
                <a:latin typeface="Helvetica" panose="020B0604020202020204" pitchFamily="34" charset="0"/>
                <a:cs typeface="Helvetica" panose="020B0604020202020204" pitchFamily="34" charset="0"/>
              </a:rPr>
              <a:t>To replace remaining relay boxes with solid-state components (</a:t>
            </a:r>
            <a:r>
              <a:rPr lang="en-US" kern="0" dirty="0" err="1">
                <a:latin typeface="Helvetica" panose="020B0604020202020204" pitchFamily="34" charset="0"/>
                <a:cs typeface="Helvetica" panose="020B0604020202020204" pitchFamily="34" charset="0"/>
              </a:rPr>
              <a:t>Mosfets</a:t>
            </a:r>
            <a:r>
              <a:rPr lang="en-US" kern="0" dirty="0">
                <a:latin typeface="Helvetica" panose="020B0604020202020204" pitchFamily="34" charset="0"/>
                <a:cs typeface="Helvetica" panose="020B0604020202020204" pitchFamily="34" charset="0"/>
              </a:rPr>
              <a:t>, LCL shall be generalized).</a:t>
            </a:r>
          </a:p>
          <a:p>
            <a:pPr marL="180975" lvl="2" indent="0">
              <a:buNone/>
            </a:pPr>
            <a:endParaRPr lang="en-US" kern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80975" lvl="2" indent="0">
              <a:buNone/>
            </a:pPr>
            <a:r>
              <a:rPr lang="en-US" b="1" kern="0" dirty="0">
                <a:latin typeface="Helvetica" panose="020B0604020202020204" pitchFamily="34" charset="0"/>
                <a:cs typeface="Helvetica" panose="020B0604020202020204" pitchFamily="34" charset="0"/>
              </a:rPr>
              <a:t>On-Board Data Transportation</a:t>
            </a:r>
          </a:p>
          <a:p>
            <a:pPr marL="180975" lvl="2" indent="0">
              <a:buNone/>
            </a:pP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Current data link offers are suboptimal, with numerous standards, inferior performance to ground-based state-of-the-art, high costs, and EMI sensitivity. (Mil-STD-1553, </a:t>
            </a:r>
            <a:r>
              <a:rPr lang="en-US" sz="1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SpaceWire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LVDS, </a:t>
            </a:r>
            <a:r>
              <a:rPr lang="en-US" sz="1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RSxxx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CAN…)</a:t>
            </a:r>
          </a:p>
          <a:p>
            <a:pPr marL="180975" lvl="2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lvl="2" indent="0">
              <a:buNone/>
            </a:pPr>
            <a:r>
              <a:rPr lang="en-US" b="1" kern="0" dirty="0">
                <a:latin typeface="Helvetica" panose="020B0604020202020204" pitchFamily="34" charset="0"/>
                <a:cs typeface="Helvetica" panose="020B0604020202020204" pitchFamily="34" charset="0"/>
              </a:rPr>
              <a:t>Harness evolution should lower costs for faster, higher-volume data transmission.</a:t>
            </a:r>
            <a:br>
              <a:rPr lang="en-US" kern="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kern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80975" lvl="2" indent="0">
              <a:buNone/>
            </a:pP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lvl="2" indent="0">
              <a:buNone/>
            </a:pPr>
            <a:endParaRPr lang="en-US" kern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80975" lvl="2" indent="0">
              <a:buNone/>
            </a:pPr>
            <a:endParaRPr lang="en-US" kern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fr-FR" altLang="de-DE">
                <a:solidFill>
                  <a:srgbClr val="000000">
                    <a:lumMod val="65000"/>
                    <a:lumOff val="35000"/>
                  </a:srgbClr>
                </a:solidFill>
              </a:rPr>
              <a:t>16 October 2024</a:t>
            </a:r>
            <a:endParaRPr lang="de-DE" altLang="de-DE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0FB7D17-A253-4160-86AC-8377A0CCB8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9402" y="8488"/>
            <a:ext cx="1980434" cy="987645"/>
          </a:xfrm>
          <a:prstGeom prst="rect">
            <a:avLst/>
          </a:prstGeom>
        </p:spPr>
      </p:pic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F57758B4-D635-4F07-89D0-A54F0E376A4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78ED5B57-35B2-4EDF-ACEC-DFB5775DB628}" type="slidenum">
              <a:rPr lang="de-DE" altLang="de-DE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15</a:t>
            </a:fld>
            <a:endParaRPr lang="de-DE" altLang="de-DE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7" name="Titre 26">
            <a:extLst>
              <a:ext uri="{FF2B5EF4-FFF2-40B4-BE49-F238E27FC236}">
                <a16:creationId xmlns:a16="http://schemas.microsoft.com/office/drawing/2014/main" id="{A2246AB1-032C-4480-BAEE-458EB02A3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from individual onboard signals to data bus transfers.</a:t>
            </a:r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8D1FA5F-A6DB-4410-8E77-A27579A0F91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altLang="de-DE">
                <a:solidFill>
                  <a:srgbClr val="000000">
                    <a:lumMod val="65000"/>
                    <a:lumOff val="35000"/>
                  </a:srgbClr>
                </a:solidFill>
              </a:rPr>
              <a:t>Marc Malagoli - Road Map For Space Harness - SPCD 2024</a:t>
            </a:r>
            <a:endParaRPr lang="de-DE" altLang="de-DE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24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Expected Evolution on Passive Component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5" y="1565999"/>
            <a:ext cx="6454775" cy="4310926"/>
          </a:xfrm>
        </p:spPr>
        <p:txBody>
          <a:bodyPr/>
          <a:lstStyle/>
          <a:p>
            <a:r>
              <a:rPr lang="en-GB" dirty="0"/>
              <a:t>Less harness</a:t>
            </a:r>
          </a:p>
          <a:p>
            <a:pPr lvl="1"/>
            <a:r>
              <a:rPr lang="en-GB" dirty="0"/>
              <a:t>Connectors, splices, </a:t>
            </a:r>
          </a:p>
          <a:p>
            <a:pPr lvl="1"/>
            <a:r>
              <a:rPr lang="en-GB" dirty="0"/>
              <a:t>Cables, especially for signals</a:t>
            </a:r>
          </a:p>
          <a:p>
            <a:pPr lvl="1"/>
            <a:r>
              <a:rPr lang="en-GB" dirty="0"/>
              <a:t>Coax</a:t>
            </a:r>
          </a:p>
          <a:p>
            <a:pPr lvl="1"/>
            <a:r>
              <a:rPr lang="en-GB" dirty="0"/>
              <a:t>Fastening materials…</a:t>
            </a:r>
          </a:p>
          <a:p>
            <a:pPr lvl="1"/>
            <a:endParaRPr lang="en-GB" dirty="0"/>
          </a:p>
          <a:p>
            <a:r>
              <a:rPr lang="en-GB" dirty="0"/>
              <a:t>Less discrete elements</a:t>
            </a:r>
          </a:p>
          <a:p>
            <a:pPr lvl="1"/>
            <a:r>
              <a:rPr lang="en-GB" dirty="0" err="1"/>
              <a:t>Thermisters</a:t>
            </a:r>
            <a:endParaRPr lang="en-GB" dirty="0"/>
          </a:p>
          <a:p>
            <a:pPr lvl="1"/>
            <a:r>
              <a:rPr lang="en-GB" dirty="0"/>
              <a:t>Heaters</a:t>
            </a:r>
          </a:p>
          <a:p>
            <a:pPr lvl="1"/>
            <a:r>
              <a:rPr lang="en-GB" dirty="0"/>
              <a:t>Relays</a:t>
            </a:r>
          </a:p>
          <a:p>
            <a:pPr lvl="1"/>
            <a:r>
              <a:rPr lang="en-GB" dirty="0"/>
              <a:t>Fuses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16 October 2024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t>16</a:t>
            </a:fld>
            <a:endParaRPr lang="en-GB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51F5AAFB-9A3C-41CC-B3AF-90391007C89D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2860" y="1949913"/>
            <a:ext cx="2217418" cy="1663064"/>
          </a:xfrm>
        </p:spPr>
      </p:pic>
      <p:sp>
        <p:nvSpPr>
          <p:cNvPr id="9" name="Flèche : bas 8">
            <a:extLst>
              <a:ext uri="{FF2B5EF4-FFF2-40B4-BE49-F238E27FC236}">
                <a16:creationId xmlns:a16="http://schemas.microsoft.com/office/drawing/2014/main" id="{ECD278F5-6413-4522-A731-B914E31C5A73}"/>
              </a:ext>
            </a:extLst>
          </p:cNvPr>
          <p:cNvSpPr/>
          <p:nvPr/>
        </p:nvSpPr>
        <p:spPr>
          <a:xfrm>
            <a:off x="3796606" y="1545204"/>
            <a:ext cx="677333" cy="4554856"/>
          </a:xfrm>
          <a:prstGeom prst="downArrow">
            <a:avLst>
              <a:gd name="adj1" fmla="val 50000"/>
              <a:gd name="adj2" fmla="val 1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4B9A769-524B-405F-9E00-E331F4C1E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027" y="3873714"/>
            <a:ext cx="1570196" cy="122205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E4232FA-3C03-44BC-BD29-A48D63129F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381" y="1899140"/>
            <a:ext cx="1510459" cy="14531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896279F-EC1F-4483-BFF4-29BD6E26EE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728" y="3448983"/>
            <a:ext cx="1114425" cy="1028700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0A5EBD28-A241-466C-B5AE-CCCA31BD8D37}"/>
              </a:ext>
            </a:extLst>
          </p:cNvPr>
          <p:cNvGrpSpPr/>
          <p:nvPr/>
        </p:nvGrpSpPr>
        <p:grpSpPr>
          <a:xfrm>
            <a:off x="8714895" y="1808571"/>
            <a:ext cx="1972660" cy="1605163"/>
            <a:chOff x="8775503" y="1462382"/>
            <a:chExt cx="1722379" cy="1306044"/>
          </a:xfrm>
        </p:grpSpPr>
        <p:pic>
          <p:nvPicPr>
            <p:cNvPr id="1026" name="Picture 2" descr="Resistenza ADESIVO BIANCO - v00 (3)">
              <a:extLst>
                <a:ext uri="{FF2B5EF4-FFF2-40B4-BE49-F238E27FC236}">
                  <a16:creationId xmlns:a16="http://schemas.microsoft.com/office/drawing/2014/main" id="{A9DD69E5-D8F2-4BF8-8599-A307E06E2E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775503" y="1462382"/>
              <a:ext cx="1642532" cy="1306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4ABE3965-E613-44CC-8647-6CF5D7FA3290}"/>
                </a:ext>
              </a:extLst>
            </p:cNvPr>
            <p:cNvSpPr txBox="1"/>
            <p:nvPr/>
          </p:nvSpPr>
          <p:spPr>
            <a:xfrm rot="19974943">
              <a:off x="9292103" y="2229783"/>
              <a:ext cx="1205779" cy="1384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00" dirty="0"/>
                <a:t>https://zoppasindustries.com/it/resistenze-elettriche-flessibili/</a:t>
              </a:r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7319CB0C-1DBD-4297-9B3F-3DC0F2C1BD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2019" y="4574426"/>
            <a:ext cx="2584584" cy="160516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EFBB1EE-64BF-4647-B00C-B85E29300DC7}"/>
              </a:ext>
            </a:extLst>
          </p:cNvPr>
          <p:cNvSpPr txBox="1"/>
          <p:nvPr/>
        </p:nvSpPr>
        <p:spPr>
          <a:xfrm rot="774970">
            <a:off x="9271491" y="5577728"/>
            <a:ext cx="819455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" dirty="0"/>
              <a:t>http://www.meas-spec.com/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F7CD61AB-F660-4BC2-9E1B-4D0CF7814C0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Marc Malagoli - Road Map For Space Harness - SPCD 2024</a:t>
            </a:r>
            <a:endParaRPr lang="en-GB"/>
          </a:p>
        </p:txBody>
      </p:sp>
      <p:sp>
        <p:nvSpPr>
          <p:cNvPr id="16" name="Flèche : bas 15">
            <a:extLst>
              <a:ext uri="{FF2B5EF4-FFF2-40B4-BE49-F238E27FC236}">
                <a16:creationId xmlns:a16="http://schemas.microsoft.com/office/drawing/2014/main" id="{19D6FBBD-9D93-461A-80CB-20C75DC81B2B}"/>
              </a:ext>
            </a:extLst>
          </p:cNvPr>
          <p:cNvSpPr/>
          <p:nvPr/>
        </p:nvSpPr>
        <p:spPr>
          <a:xfrm>
            <a:off x="11060202" y="1555200"/>
            <a:ext cx="677333" cy="4554856"/>
          </a:xfrm>
          <a:prstGeom prst="downArrow">
            <a:avLst>
              <a:gd name="adj1" fmla="val 50000"/>
              <a:gd name="adj2" fmla="val 1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CD71572-8037-423C-BC38-FD15264F6C2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9402" y="8488"/>
            <a:ext cx="1980434" cy="98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42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9EEFDC6B-2DB5-4950-B9A3-FD2EC60198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9402" y="8488"/>
            <a:ext cx="1980434" cy="9876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Photonic as a promising game changer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16 October 2024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t>17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7"/>
          </p:nvPr>
        </p:nvSpPr>
        <p:spPr>
          <a:xfrm>
            <a:off x="478800" y="1565999"/>
            <a:ext cx="11240800" cy="4310925"/>
          </a:xfrm>
        </p:spPr>
        <p:txBody>
          <a:bodyPr/>
          <a:lstStyle/>
          <a:p>
            <a:pPr marL="180000" lvl="1" indent="0">
              <a:buNone/>
            </a:pPr>
            <a:endParaRPr lang="en-GB"/>
          </a:p>
          <a:p>
            <a:pPr marL="180000" lvl="1" indent="0">
              <a:buNone/>
            </a:pPr>
            <a:r>
              <a:rPr lang="en-GB"/>
              <a:t>A "one-size-fits-all" photonic solution could standardize all on-board end-to-end data transfers.</a:t>
            </a:r>
          </a:p>
          <a:p>
            <a:pPr marL="180000" lvl="1" indent="0">
              <a:buNone/>
            </a:pPr>
            <a:br>
              <a:rPr lang="en-GB"/>
            </a:br>
            <a:r>
              <a:rPr lang="en-GB"/>
              <a:t>The Photonic </a:t>
            </a:r>
            <a:r>
              <a:rPr lang="en-GB" b="1"/>
              <a:t>Standards</a:t>
            </a:r>
            <a:r>
              <a:rPr lang="en-GB"/>
              <a:t> should cover some passive components:</a:t>
            </a:r>
          </a:p>
          <a:p>
            <a:pPr lvl="2">
              <a:buFontTx/>
              <a:buChar char="-"/>
            </a:pPr>
            <a:r>
              <a:rPr lang="en-GB"/>
              <a:t>Fibers</a:t>
            </a:r>
          </a:p>
          <a:p>
            <a:pPr lvl="2">
              <a:buFontTx/>
              <a:buChar char="-"/>
            </a:pPr>
            <a:r>
              <a:rPr lang="en-GB"/>
              <a:t>Cables</a:t>
            </a:r>
          </a:p>
          <a:p>
            <a:pPr lvl="2">
              <a:buFontTx/>
              <a:buChar char="-"/>
            </a:pPr>
            <a:r>
              <a:rPr lang="en-GB"/>
              <a:t>Connectors: internal &amp; external, adaptor </a:t>
            </a:r>
          </a:p>
          <a:p>
            <a:pPr lvl="2">
              <a:buFontTx/>
              <a:buChar char="-"/>
            </a:pPr>
            <a:r>
              <a:rPr lang="en-GB"/>
              <a:t>Fiber optic Flex</a:t>
            </a:r>
          </a:p>
          <a:p>
            <a:pPr lvl="2">
              <a:buFontTx/>
              <a:buChar char="-"/>
            </a:pPr>
            <a:r>
              <a:rPr lang="en-GB"/>
              <a:t>Splitter, Coupler, Fan-out</a:t>
            </a:r>
          </a:p>
          <a:p>
            <a:pPr marL="360000" lvl="2" indent="0">
              <a:buNone/>
            </a:pPr>
            <a:endParaRPr lang="en-GB"/>
          </a:p>
          <a:p>
            <a:pPr marL="360000" lvl="2" indent="0">
              <a:buNone/>
            </a:pPr>
            <a:r>
              <a:rPr lang="en-GB"/>
              <a:t>=&gt; GSTP “End-To-End On-Board Data Handling Architecture Based On Optical High-Speed Links” </a:t>
            </a:r>
            <a:br>
              <a:rPr lang="en-GB"/>
            </a:br>
            <a:r>
              <a:rPr lang="en-GB"/>
              <a:t>     (Kick-off expected in November 2024).</a:t>
            </a:r>
          </a:p>
          <a:p>
            <a:pPr marL="360000" lvl="2" indent="0">
              <a:buNone/>
            </a:pPr>
            <a:endParaRPr lang="en-GB"/>
          </a:p>
          <a:p>
            <a:endParaRPr lang="en-GB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74AE5DF-F43B-4CB2-B062-883FDBE7A9F5}"/>
              </a:ext>
            </a:extLst>
          </p:cNvPr>
          <p:cNvSpPr txBox="1"/>
          <p:nvPr/>
        </p:nvSpPr>
        <p:spPr>
          <a:xfrm>
            <a:off x="1994083" y="5210597"/>
            <a:ext cx="31596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2" indent="0" algn="ctr">
              <a:buNone/>
            </a:pPr>
            <a:r>
              <a:rPr lang="en-GB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"RF over </a:t>
            </a:r>
            <a:r>
              <a:rPr lang="en-GB" sz="15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Fiber</a:t>
            </a:r>
            <a:r>
              <a:rPr lang="en-GB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" 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technology  </a:t>
            </a:r>
          </a:p>
          <a:p>
            <a:pPr marL="360000" lvl="2" indent="0" algn="ctr">
              <a:buNone/>
            </a:pP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as well projected </a:t>
            </a:r>
          </a:p>
          <a:p>
            <a:pPr marL="360000" lvl="2" indent="0" algn="ctr">
              <a:buNone/>
            </a:pP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replace coaxial links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1CAEF3F-E770-4FBE-B33E-D71967F9AD35}"/>
              </a:ext>
            </a:extLst>
          </p:cNvPr>
          <p:cNvGrpSpPr/>
          <p:nvPr/>
        </p:nvGrpSpPr>
        <p:grpSpPr>
          <a:xfrm>
            <a:off x="8807267" y="926508"/>
            <a:ext cx="3051088" cy="3010751"/>
            <a:chOff x="8737598" y="836023"/>
            <a:chExt cx="3051088" cy="3010751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79C03956-42BE-4C7D-86C2-728B3F0AE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37598" y="836023"/>
              <a:ext cx="3004457" cy="3004457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F2685DCB-0691-41AD-857B-EC03221B4440}"/>
                </a:ext>
              </a:extLst>
            </p:cNvPr>
            <p:cNvSpPr txBox="1"/>
            <p:nvPr/>
          </p:nvSpPr>
          <p:spPr>
            <a:xfrm>
              <a:off x="11079838" y="3692886"/>
              <a:ext cx="708848" cy="153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" dirty="0">
                  <a:solidFill>
                    <a:schemeClr val="bg1"/>
                  </a:solidFill>
                </a:rPr>
                <a:t>Image </a:t>
              </a:r>
              <a:r>
                <a:rPr lang="fr-FR" sz="400" dirty="0" err="1">
                  <a:solidFill>
                    <a:schemeClr val="bg1"/>
                  </a:solidFill>
                </a:rPr>
                <a:t>generated</a:t>
              </a:r>
              <a:r>
                <a:rPr lang="fr-FR" sz="400" dirty="0">
                  <a:solidFill>
                    <a:schemeClr val="bg1"/>
                  </a:solidFill>
                </a:rPr>
                <a:t> by AI</a:t>
              </a: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B0B99754-7BF9-4D41-985C-C8F9AE467026}"/>
              </a:ext>
            </a:extLst>
          </p:cNvPr>
          <p:cNvGrpSpPr/>
          <p:nvPr/>
        </p:nvGrpSpPr>
        <p:grpSpPr>
          <a:xfrm>
            <a:off x="5061854" y="4525827"/>
            <a:ext cx="4119129" cy="2167492"/>
            <a:chOff x="4833254" y="4571547"/>
            <a:chExt cx="4119129" cy="2167492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C98CB43B-B0D5-4DD9-8A7A-EAAD31D26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3254" y="4571547"/>
              <a:ext cx="4093028" cy="2154370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6DEEE01C-4382-4D61-8B3B-AF4E66454F69}"/>
                </a:ext>
              </a:extLst>
            </p:cNvPr>
            <p:cNvSpPr txBox="1"/>
            <p:nvPr/>
          </p:nvSpPr>
          <p:spPr>
            <a:xfrm>
              <a:off x="8243535" y="6585151"/>
              <a:ext cx="708848" cy="153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" dirty="0">
                  <a:solidFill>
                    <a:schemeClr val="bg1"/>
                  </a:solidFill>
                </a:rPr>
                <a:t>Image </a:t>
              </a:r>
              <a:r>
                <a:rPr lang="fr-FR" sz="400" dirty="0" err="1">
                  <a:solidFill>
                    <a:schemeClr val="bg1"/>
                  </a:solidFill>
                </a:rPr>
                <a:t>generated</a:t>
              </a:r>
              <a:r>
                <a:rPr lang="fr-FR" sz="400" dirty="0">
                  <a:solidFill>
                    <a:schemeClr val="bg1"/>
                  </a:solidFill>
                </a:rPr>
                <a:t> by AI</a:t>
              </a:r>
            </a:p>
          </p:txBody>
        </p:sp>
      </p:grp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2D26DAC-4F50-4EBB-AB64-4B55F2DFAB6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Marc Malagoli - Road Map For Space Harness - SPCD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072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7B28F7ED-79B2-425A-8583-330546A203B8}"/>
              </a:ext>
            </a:extLst>
          </p:cNvPr>
          <p:cNvGrpSpPr/>
          <p:nvPr/>
        </p:nvGrpSpPr>
        <p:grpSpPr>
          <a:xfrm>
            <a:off x="9285194" y="2550253"/>
            <a:ext cx="2650853" cy="1376288"/>
            <a:chOff x="10145172" y="2550253"/>
            <a:chExt cx="1790875" cy="797447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D50FEEDA-9774-4EBC-A42D-84AC2BE2DD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23338" y="2550253"/>
              <a:ext cx="1597662" cy="771787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57B992B0-9AA7-46CD-8A7B-D5CB907FD935}"/>
                </a:ext>
              </a:extLst>
            </p:cNvPr>
            <p:cNvSpPr txBox="1"/>
            <p:nvPr/>
          </p:nvSpPr>
          <p:spPr>
            <a:xfrm>
              <a:off x="10145172" y="3193812"/>
              <a:ext cx="1790875" cy="153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" dirty="0"/>
                <a:t>https://www.minco.com/minco-offers-heaters-with-embedded-sensors/</a:t>
              </a:r>
            </a:p>
          </p:txBody>
        </p:sp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47888F69-91F0-478E-9461-4826A1350F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2678" y="8488"/>
            <a:ext cx="1980434" cy="9876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00" y="849372"/>
            <a:ext cx="11232000" cy="705827"/>
          </a:xfrm>
        </p:spPr>
        <p:txBody>
          <a:bodyPr/>
          <a:lstStyle/>
          <a:p>
            <a:r>
              <a:rPr lang="en-GB" dirty="0"/>
              <a:t>Expected Evolutions on Passive Component, Thermal Control &amp; Structure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5" y="1565999"/>
            <a:ext cx="4607731" cy="4310926"/>
          </a:xfrm>
        </p:spPr>
        <p:txBody>
          <a:bodyPr/>
          <a:lstStyle/>
          <a:p>
            <a:r>
              <a:rPr lang="en-GB" b="1" dirty="0"/>
              <a:t>Simplified interfaces</a:t>
            </a:r>
          </a:p>
          <a:p>
            <a:pPr lvl="1"/>
            <a:r>
              <a:rPr lang="en-GB" dirty="0"/>
              <a:t>The unit's interface should be designed based on external connections to enable harness automation. </a:t>
            </a:r>
            <a:br>
              <a:rPr lang="en-GB" dirty="0"/>
            </a:br>
            <a:r>
              <a:rPr lang="en-GB" dirty="0"/>
              <a:t>E.g.: </a:t>
            </a:r>
          </a:p>
          <a:p>
            <a:pPr lvl="2"/>
            <a:r>
              <a:rPr lang="en-GB" dirty="0"/>
              <a:t>Try to limit to 2 connectors: 1 power + 1 data</a:t>
            </a:r>
          </a:p>
          <a:p>
            <a:pPr lvl="2"/>
            <a:r>
              <a:rPr lang="en-GB" dirty="0"/>
              <a:t>1 wire per contact, no splice, minimize </a:t>
            </a:r>
            <a:r>
              <a:rPr lang="en-GB" dirty="0" err="1"/>
              <a:t>shieldings</a:t>
            </a:r>
            <a:endParaRPr lang="en-GB" dirty="0"/>
          </a:p>
          <a:p>
            <a:pPr lvl="1"/>
            <a:r>
              <a:rPr lang="en-GB" dirty="0"/>
              <a:t>More Fast lock connectors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16 October 2024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t>18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7"/>
          </p:nvPr>
        </p:nvSpPr>
        <p:spPr>
          <a:xfrm>
            <a:off x="5087156" y="1565999"/>
            <a:ext cx="6632444" cy="4310925"/>
          </a:xfrm>
        </p:spPr>
        <p:txBody>
          <a:bodyPr/>
          <a:lstStyle/>
          <a:p>
            <a:pPr marL="180000" lvl="1" indent="0">
              <a:buNone/>
            </a:pPr>
            <a:r>
              <a:rPr lang="en-GB" b="1" dirty="0"/>
              <a:t>New building blocs, passive and/or active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/>
              <a:t>Smart hardware</a:t>
            </a:r>
          </a:p>
          <a:p>
            <a:pPr lvl="2">
              <a:buFontTx/>
              <a:buChar char="-"/>
            </a:pPr>
            <a:r>
              <a:rPr lang="en-GB" dirty="0"/>
              <a:t>Smarter electronic units (integrated thermal control, digital interface)</a:t>
            </a:r>
          </a:p>
          <a:p>
            <a:pPr lvl="2">
              <a:buFontTx/>
              <a:buChar char="-"/>
            </a:pPr>
            <a:r>
              <a:rPr lang="en-GB" dirty="0"/>
              <a:t>Smart heaters (active or passive including heaters + thermal regulation)</a:t>
            </a:r>
          </a:p>
          <a:p>
            <a:pPr lvl="2">
              <a:buFontTx/>
              <a:buChar char="-"/>
            </a:pPr>
            <a:r>
              <a:rPr lang="en-GB" dirty="0"/>
              <a:t>Smart structures</a:t>
            </a:r>
          </a:p>
          <a:p>
            <a:pPr lvl="3"/>
            <a:r>
              <a:rPr lang="en-GB" dirty="0"/>
              <a:t>Embedded flat cables</a:t>
            </a:r>
          </a:p>
          <a:p>
            <a:pPr lvl="3"/>
            <a:r>
              <a:rPr lang="en-GB" dirty="0"/>
              <a:t>Embedded thermal control</a:t>
            </a:r>
          </a:p>
          <a:p>
            <a:pPr lvl="3"/>
            <a:r>
              <a:rPr lang="en-GB" dirty="0"/>
              <a:t>Embedded components</a:t>
            </a:r>
          </a:p>
          <a:p>
            <a:pPr marL="360000" lvl="2" indent="0">
              <a:buNone/>
            </a:pP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/>
              <a:t>New technologies</a:t>
            </a:r>
          </a:p>
          <a:p>
            <a:pPr lvl="2"/>
            <a:r>
              <a:rPr lang="en-GB" dirty="0"/>
              <a:t>Digital or photonic Sensors (thermal, strain, position…)</a:t>
            </a:r>
          </a:p>
          <a:p>
            <a:pPr lvl="2"/>
            <a:r>
              <a:rPr lang="en-GB" dirty="0"/>
              <a:t>MEMS</a:t>
            </a:r>
          </a:p>
          <a:p>
            <a:pPr lvl="2"/>
            <a:r>
              <a:rPr lang="en-GB" dirty="0"/>
              <a:t>Conductive printing, </a:t>
            </a:r>
          </a:p>
          <a:p>
            <a:pPr lvl="2"/>
            <a:r>
              <a:rPr lang="en-GB" dirty="0"/>
              <a:t>Additive manufacturing for conductors</a:t>
            </a:r>
          </a:p>
          <a:p>
            <a:pPr lvl="2"/>
            <a:endParaRPr lang="en-GB" dirty="0"/>
          </a:p>
          <a:p>
            <a:pPr lvl="2"/>
            <a:endParaRPr lang="en-GB" dirty="0"/>
          </a:p>
          <a:p>
            <a:endParaRPr lang="en-GB" dirty="0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C1A582FB-38B6-4CC1-9563-5263F90C0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4707" y="4616433"/>
            <a:ext cx="2839006" cy="88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08ACAC66-528E-4456-A32F-8C1E577193DB}"/>
              </a:ext>
            </a:extLst>
          </p:cNvPr>
          <p:cNvSpPr txBox="1"/>
          <p:nvPr/>
        </p:nvSpPr>
        <p:spPr>
          <a:xfrm rot="20154334">
            <a:off x="923462" y="4541878"/>
            <a:ext cx="4157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FE5000"/>
                </a:solidFill>
              </a:rPr>
              <a:t>Need of Standards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44953C-138B-4730-9287-72F1D6AC7B5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Marc Malagoli - Road Map For Space Harness - SPCD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656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3B60BBB8-DC2E-4571-92BF-FA6C20D065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2678" y="8488"/>
            <a:ext cx="1980434" cy="987645"/>
          </a:xfrm>
          <a:prstGeom prst="rect">
            <a:avLst/>
          </a:prstGeom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7F02155F-C9E0-47F4-976B-DCB124E55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Conclusion: Disruptive changes to come, Long Term, Support needed…</a:t>
            </a:r>
            <a:endParaRPr lang="fr-FR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0B543524-F6F7-4975-99C2-BF3AAC612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Our architectures are hampered by </a:t>
            </a:r>
            <a:r>
              <a:rPr lang="en-US" b="1" dirty="0"/>
              <a:t>overly complex interconnections</a:t>
            </a:r>
            <a:r>
              <a:rPr lang="en-US" dirty="0"/>
              <a:t>, leading to high costs, long lead times, and quality issues. Incremental changes to harness technologies without revising our systems and avionic won't provide major benefits.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can </a:t>
            </a:r>
            <a:r>
              <a:rPr lang="en-US" b="1" dirty="0"/>
              <a:t>drastically reduce this complexity by rethinking our systems</a:t>
            </a:r>
            <a:r>
              <a:rPr lang="en-US" dirty="0"/>
              <a:t>, challenging each interconnection and using new components.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achieve disruptive advancements, we should focus on </a:t>
            </a:r>
            <a:r>
              <a:rPr lang="en-US" b="1" dirty="0"/>
              <a:t>digitalizing unit</a:t>
            </a:r>
            <a:r>
              <a:rPr lang="en-US" dirty="0"/>
              <a:t> </a:t>
            </a:r>
            <a:r>
              <a:rPr lang="en-US" b="1" dirty="0"/>
              <a:t>interfaces</a:t>
            </a:r>
            <a:r>
              <a:rPr lang="en-US" dirty="0"/>
              <a:t>, using </a:t>
            </a:r>
            <a:r>
              <a:rPr lang="en-US" b="1" dirty="0"/>
              <a:t>optical data transfer </a:t>
            </a:r>
            <a:r>
              <a:rPr lang="en-US" dirty="0"/>
              <a:t>technologies (fiber optics), </a:t>
            </a:r>
            <a:r>
              <a:rPr lang="en-US" b="1" dirty="0"/>
              <a:t>reshaping thermal control approaches</a:t>
            </a:r>
            <a:r>
              <a:rPr lang="en-US" dirty="0"/>
              <a:t>, and </a:t>
            </a:r>
            <a:r>
              <a:rPr lang="en-US" b="1" dirty="0"/>
              <a:t>embedding electrical functionalities into mechanical structures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will require to </a:t>
            </a:r>
            <a:r>
              <a:rPr lang="en-US" b="1" dirty="0"/>
              <a:t>qualify components </a:t>
            </a:r>
            <a:r>
              <a:rPr lang="en-US" dirty="0"/>
              <a:t>already common in ground applications including passive ones like optical fiber harness, digital and optical sensors, flat conductors, and we expect to require fewer conventional harness parts.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We encourage our partners to help </a:t>
            </a:r>
            <a:r>
              <a:rPr lang="en-US" dirty="0"/>
              <a:t>identify and suggest components that could further help us minimize interconnections.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Given the difficulty of qualifying such technologies within a program's timeframe, </a:t>
            </a:r>
            <a:r>
              <a:rPr lang="en-US" b="1" dirty="0"/>
              <a:t>Space Agencies support is essential </a:t>
            </a:r>
            <a:r>
              <a:rPr lang="en-US" dirty="0"/>
              <a:t>to advance technology readiness levels (TRL) and make them acceptable for project managers in first flight applications. </a:t>
            </a:r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8681FEEF-1526-4A29-910C-F2DC1E169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de-DE">
                <a:solidFill>
                  <a:srgbClr val="000000">
                    <a:lumMod val="65000"/>
                    <a:lumOff val="35000"/>
                  </a:srgbClr>
                </a:solidFill>
              </a:rPr>
              <a:t>16 October 2024</a:t>
            </a:r>
            <a:endParaRPr lang="de-DE" altLang="de-DE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FF6625B-02A8-4770-AB09-78F9670A5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D5B57-35B2-4EDF-ACEC-DFB5775DB628}" type="slidenum">
              <a:rPr lang="de-DE" altLang="de-DE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19</a:t>
            </a:fld>
            <a:endParaRPr lang="de-DE" altLang="de-DE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C7B5264-B814-4D96-B8D0-C731F82F4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 Malagoli - Road Map For Space Harness - SPCD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28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4BBBE78D-744F-4A9A-8B8B-2AD56E4F06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413" y="368824"/>
            <a:ext cx="9411442" cy="6120352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71A97BE5-5403-2048-82E1-17EDC2B8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 October 2024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t>2</a:t>
            </a:fld>
            <a:endParaRPr lang="en-GB"/>
          </a:p>
        </p:txBody>
      </p:sp>
      <p:sp>
        <p:nvSpPr>
          <p:cNvPr id="19" name="Rectangle à coins arrondis 7">
            <a:extLst>
              <a:ext uri="{FF2B5EF4-FFF2-40B4-BE49-F238E27FC236}">
                <a16:creationId xmlns:a16="http://schemas.microsoft.com/office/drawing/2014/main" id="{FB539185-0C0F-423D-AC58-0A354D0FBED4}"/>
              </a:ext>
            </a:extLst>
          </p:cNvPr>
          <p:cNvSpPr/>
          <p:nvPr/>
        </p:nvSpPr>
        <p:spPr bwMode="auto">
          <a:xfrm>
            <a:off x="621858" y="1344706"/>
            <a:ext cx="5261230" cy="6844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1042988"/>
            <a:r>
              <a:rPr lang="en-US" sz="2400" dirty="0"/>
              <a:t>Usual Vision of the Electrical System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647D0488-C6A0-4E3B-ADF5-D90A6CD33EDE}"/>
              </a:ext>
            </a:extLst>
          </p:cNvPr>
          <p:cNvSpPr/>
          <p:nvPr/>
        </p:nvSpPr>
        <p:spPr>
          <a:xfrm>
            <a:off x="870818" y="2021497"/>
            <a:ext cx="4649773" cy="578882"/>
          </a:xfrm>
          <a:prstGeom prst="roundRect">
            <a:avLst/>
          </a:prstGeom>
          <a:solidFill>
            <a:srgbClr val="021921">
              <a:alpha val="42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 Monster is hiding there!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8B33ED3-1E36-44F9-AB5F-35120802A6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9402" y="8488"/>
            <a:ext cx="1980434" cy="987645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F24FD991-ADB5-4BF5-B4A2-9C09AA23B680}"/>
              </a:ext>
            </a:extLst>
          </p:cNvPr>
          <p:cNvGrpSpPr/>
          <p:nvPr/>
        </p:nvGrpSpPr>
        <p:grpSpPr>
          <a:xfrm>
            <a:off x="1261388" y="1906072"/>
            <a:ext cx="10059794" cy="4033829"/>
            <a:chOff x="1261388" y="1906072"/>
            <a:chExt cx="10059794" cy="4033829"/>
          </a:xfrm>
        </p:grpSpPr>
        <p:pic>
          <p:nvPicPr>
            <p:cNvPr id="12" name="Espace réservé du contenu 5">
              <a:extLst>
                <a:ext uri="{FF2B5EF4-FFF2-40B4-BE49-F238E27FC236}">
                  <a16:creationId xmlns:a16="http://schemas.microsoft.com/office/drawing/2014/main" id="{3E2F9542-4276-4FC3-8019-873C4BBE2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1388" y="1906072"/>
              <a:ext cx="10059794" cy="4033829"/>
            </a:xfrm>
            <a:prstGeom prst="rect">
              <a:avLst/>
            </a:prstGeom>
            <a:effectLst>
              <a:softEdge rad="25400"/>
            </a:effectLst>
          </p:spPr>
        </p:pic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DE1B1822-A1A2-4431-AE3D-64E7D636E23D}"/>
                </a:ext>
              </a:extLst>
            </p:cNvPr>
            <p:cNvSpPr txBox="1"/>
            <p:nvPr/>
          </p:nvSpPr>
          <p:spPr>
            <a:xfrm>
              <a:off x="8695769" y="4844333"/>
              <a:ext cx="708848" cy="153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Image </a:t>
              </a:r>
              <a:r>
                <a:rPr lang="fr-FR" sz="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generated</a:t>
              </a:r>
              <a:r>
                <a:rPr lang="fr-FR" sz="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by AI</a:t>
              </a:r>
            </a:p>
          </p:txBody>
        </p:sp>
      </p:grp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8061DAFE-1F13-4483-A67D-C6020F237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 Malagoli - Road Map For Space Harness - SPCD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18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55F0EC-8495-4625-879A-0AC363325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446763"/>
            <a:ext cx="11232000" cy="900000"/>
          </a:xfrm>
        </p:spPr>
        <p:txBody>
          <a:bodyPr/>
          <a:lstStyle/>
          <a:p>
            <a:pPr algn="ctr"/>
            <a:r>
              <a:rPr lang="en-US" dirty="0"/>
              <a:t>It takes time to change but it is time to change!</a:t>
            </a:r>
            <a:br>
              <a:rPr lang="en-US" dirty="0"/>
            </a:br>
            <a:endParaRPr lang="fr-FR" dirty="0"/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2AF61DD1-C161-484B-8140-FE7F96B0CE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221" y="1513652"/>
            <a:ext cx="5279372" cy="3943384"/>
          </a:xfrm>
        </p:spPr>
      </p:pic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C0A705B6-ABE8-403F-8504-789DC10EEA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fr-FR" altLang="de-DE">
                <a:solidFill>
                  <a:srgbClr val="000000">
                    <a:lumMod val="65000"/>
                    <a:lumOff val="35000"/>
                  </a:srgbClr>
                </a:solidFill>
              </a:rPr>
              <a:t>16 October 2024</a:t>
            </a:r>
            <a:endParaRPr lang="de-DE" altLang="de-DE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77561C6-DEF7-4515-A9BC-43D9B45F67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78ED5B57-35B2-4EDF-ACEC-DFB5775DB628}" type="slidenum">
              <a:rPr lang="de-DE" altLang="de-DE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20</a:t>
            </a:fld>
            <a:endParaRPr lang="de-DE" altLang="de-DE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DE783E9-1023-4E3D-9292-84CA611B6A19}"/>
              </a:ext>
            </a:extLst>
          </p:cNvPr>
          <p:cNvSpPr txBox="1"/>
          <p:nvPr/>
        </p:nvSpPr>
        <p:spPr>
          <a:xfrm>
            <a:off x="2179396" y="5752986"/>
            <a:ext cx="8243056" cy="4827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lnSpc>
                <a:spcPct val="110000"/>
              </a:lnSpc>
              <a:spcBef>
                <a:spcPct val="0"/>
              </a:spcBef>
              <a:buNone/>
              <a:defRPr sz="2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Passive components will be key contributors.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8F6325F-44E7-4A00-8BCB-71374CD9031F}"/>
              </a:ext>
            </a:extLst>
          </p:cNvPr>
          <p:cNvSpPr txBox="1"/>
          <p:nvPr/>
        </p:nvSpPr>
        <p:spPr>
          <a:xfrm>
            <a:off x="905933" y="7078134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school</a:t>
            </a:r>
            <a:r>
              <a:rPr lang="fr-FR" dirty="0"/>
              <a:t> notebook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4E574EB-29D5-4D60-95B9-BB158814341C}"/>
              </a:ext>
            </a:extLst>
          </p:cNvPr>
          <p:cNvSpPr txBox="1"/>
          <p:nvPr/>
        </p:nvSpPr>
        <p:spPr>
          <a:xfrm>
            <a:off x="1208110" y="1107908"/>
            <a:ext cx="3544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205B"/>
                </a:solidFill>
              </a:rPr>
              <a:t>1969 - Apollo Command Module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7008E48-E5A7-49B4-9A78-0A04C30EB710}"/>
              </a:ext>
            </a:extLst>
          </p:cNvPr>
          <p:cNvSpPr txBox="1"/>
          <p:nvPr/>
        </p:nvSpPr>
        <p:spPr>
          <a:xfrm>
            <a:off x="6860521" y="1107908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205B"/>
                </a:solidFill>
              </a:rPr>
              <a:t>2024 - Nasa Space Launch System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1A49CAF-E18B-4E5A-96A3-33141810B63A}"/>
              </a:ext>
            </a:extLst>
          </p:cNvPr>
          <p:cNvSpPr txBox="1"/>
          <p:nvPr/>
        </p:nvSpPr>
        <p:spPr>
          <a:xfrm>
            <a:off x="1796611" y="5404250"/>
            <a:ext cx="419207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Command module on mockup stand – ref: APOLLO SPACECRAFT NEWS REFERENCE – Space Division of North American Rockwell Corp</a:t>
            </a:r>
            <a:endParaRPr lang="fr-FR" sz="500" dirty="0"/>
          </a:p>
        </p:txBody>
      </p:sp>
      <p:pic>
        <p:nvPicPr>
          <p:cNvPr id="15" name="Espace réservé pour une image  14">
            <a:extLst>
              <a:ext uri="{FF2B5EF4-FFF2-40B4-BE49-F238E27FC236}">
                <a16:creationId xmlns:a16="http://schemas.microsoft.com/office/drawing/2014/main" id="{FF9EBD7F-F62D-40C5-84F0-C194E445D9F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2043" y="1513652"/>
            <a:ext cx="5769990" cy="3943384"/>
          </a:xfr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D6BC9179-EB3A-443A-A3F9-9AE02B60834E}"/>
              </a:ext>
            </a:extLst>
          </p:cNvPr>
          <p:cNvSpPr txBox="1"/>
          <p:nvPr/>
        </p:nvSpPr>
        <p:spPr>
          <a:xfrm>
            <a:off x="6016645" y="5416981"/>
            <a:ext cx="419207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https://commons.wikimedia.org/wiki/File:Em-1_intertank_cables.jpg</a:t>
            </a:r>
            <a:endParaRPr lang="fr-FR" sz="500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3F517ADB-C2D1-46F3-86AA-1B5C3C9CEA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8997" y="4951823"/>
            <a:ext cx="1064678" cy="1440876"/>
          </a:xfrm>
          <a:prstGeom prst="rect">
            <a:avLst/>
          </a:prstGeom>
        </p:spPr>
      </p:pic>
      <p:sp>
        <p:nvSpPr>
          <p:cNvPr id="19" name="Arc 18">
            <a:extLst>
              <a:ext uri="{FF2B5EF4-FFF2-40B4-BE49-F238E27FC236}">
                <a16:creationId xmlns:a16="http://schemas.microsoft.com/office/drawing/2014/main" id="{01CDA594-89BC-4945-964C-793DAD8E0E9D}"/>
              </a:ext>
            </a:extLst>
          </p:cNvPr>
          <p:cNvSpPr/>
          <p:nvPr/>
        </p:nvSpPr>
        <p:spPr>
          <a:xfrm rot="4479446" flipV="1">
            <a:off x="508728" y="5513600"/>
            <a:ext cx="459084" cy="711990"/>
          </a:xfrm>
          <a:prstGeom prst="arc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428CDCA-006B-4810-A8B3-D116A351A3C0}"/>
              </a:ext>
            </a:extLst>
          </p:cNvPr>
          <p:cNvSpPr txBox="1"/>
          <p:nvPr/>
        </p:nvSpPr>
        <p:spPr>
          <a:xfrm>
            <a:off x="46046" y="5445946"/>
            <a:ext cx="821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85AD"/>
                </a:solidFill>
              </a:rPr>
              <a:t>Me </a:t>
            </a:r>
          </a:p>
          <a:p>
            <a:r>
              <a:rPr lang="fr-FR" sz="1400" dirty="0">
                <a:solidFill>
                  <a:srgbClr val="0085AD"/>
                </a:solidFill>
              </a:rPr>
              <a:t>in 1969!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1BB455-6A7D-4869-8593-F80A947E075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altLang="de-DE" dirty="0">
                <a:solidFill>
                  <a:srgbClr val="000000">
                    <a:lumMod val="65000"/>
                    <a:lumOff val="35000"/>
                  </a:srgbClr>
                </a:solidFill>
              </a:rPr>
              <a:t>Marc Malagoli - Road Map For Space Harness - SPCD 2024</a:t>
            </a:r>
            <a:endParaRPr lang="de-DE" altLang="de-DE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98AB452-2211-4F17-A95A-BEC6CE5D42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2678" y="8488"/>
            <a:ext cx="1980434" cy="98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71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schemeClr val="bg1">
                    <a:lumMod val="75000"/>
                  </a:schemeClr>
                </a:solidFill>
              </a:rPr>
              <a:t>16 October 2024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2003-2E6E-4ABC-B270-3E95A87ADF8A}" type="slidenum">
              <a:rPr lang="en-GB" smtClean="0">
                <a:solidFill>
                  <a:schemeClr val="bg1">
                    <a:lumMod val="75000"/>
                  </a:schemeClr>
                </a:solidFill>
              </a:rPr>
              <a:pPr/>
              <a:t>21</a:t>
            </a:fld>
            <a:endParaRPr lang="en-GB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5893F4F-C062-4948-AFC4-226353ED17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457B16F-0944-4D43-AD30-95E9B3E9DCA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776961F-49FB-4ED5-BD76-A86C969C45C6}"/>
              </a:ext>
            </a:extLst>
          </p:cNvPr>
          <p:cNvSpPr txBox="1"/>
          <p:nvPr/>
        </p:nvSpPr>
        <p:spPr>
          <a:xfrm>
            <a:off x="3024048" y="2479184"/>
            <a:ext cx="54304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>
                <a:solidFill>
                  <a:schemeClr val="bg1"/>
                </a:solidFill>
              </a:rPr>
              <a:t>Thank you for your attention</a:t>
            </a:r>
          </a:p>
          <a:p>
            <a:pPr algn="ctr"/>
            <a:endParaRPr lang="en-GB" sz="3200">
              <a:solidFill>
                <a:schemeClr val="bg1"/>
              </a:solidFill>
            </a:endParaRPr>
          </a:p>
          <a:p>
            <a:pPr algn="ctr"/>
            <a:r>
              <a:rPr lang="en-GB" sz="3200">
                <a:solidFill>
                  <a:schemeClr val="bg1"/>
                </a:solidFill>
              </a:rPr>
              <a:t>Your questions are welcome!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E414A40-B5A7-4A74-946C-72542038D4DC}"/>
              </a:ext>
            </a:extLst>
          </p:cNvPr>
          <p:cNvSpPr txBox="1"/>
          <p:nvPr/>
        </p:nvSpPr>
        <p:spPr>
          <a:xfrm>
            <a:off x="3731056" y="4692424"/>
            <a:ext cx="3906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Contact: Marc.malagoli@airbus.com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80558110-4016-4418-B405-33D2BFD31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 Malagoli - Road Map For Space Harness - SPCD 2024</a:t>
            </a:r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1E356E3-D305-4BD1-AD70-A284F48561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2678" y="8488"/>
            <a:ext cx="1980434" cy="98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45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4BBBE78D-744F-4A9A-8B8B-2AD56E4F06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413" y="368824"/>
            <a:ext cx="9411442" cy="6120352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71A97BE5-5403-2048-82E1-17EDC2B8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 October 2024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t>3</a:t>
            </a:fld>
            <a:endParaRPr lang="en-GB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D865E07-31D6-445F-BCDA-79D3A43315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4567" y="-916232"/>
            <a:ext cx="8370000" cy="837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786ECE0-9B2D-4F0C-86CF-ABECEF6C34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9402" y="8488"/>
            <a:ext cx="1980434" cy="987645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1F57DCC-6705-4A2E-9047-35CAEA627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 Malagoli - Road Map For Space Harness - SPCD 2024</a:t>
            </a:r>
            <a:endParaRPr lang="en-GB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0FC01973-2F4A-41AD-8BDC-B86932AF72E5}"/>
              </a:ext>
            </a:extLst>
          </p:cNvPr>
          <p:cNvSpPr/>
          <p:nvPr/>
        </p:nvSpPr>
        <p:spPr>
          <a:xfrm>
            <a:off x="682635" y="2368630"/>
            <a:ext cx="3234099" cy="578882"/>
          </a:xfrm>
          <a:prstGeom prst="roundRect">
            <a:avLst/>
          </a:prstGeom>
          <a:solidFill>
            <a:srgbClr val="021921">
              <a:alpha val="42000"/>
            </a:srgbClr>
          </a:solidFill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Interconnections!</a:t>
            </a:r>
          </a:p>
        </p:txBody>
      </p:sp>
    </p:spTree>
    <p:extLst>
      <p:ext uri="{BB962C8B-B14F-4D97-AF65-F5344CB8AC3E}">
        <p14:creationId xmlns:p14="http://schemas.microsoft.com/office/powerpoint/2010/main" val="155124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BE3C400-EA05-46BE-AD8C-04A50B77B9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16" y="1176762"/>
            <a:ext cx="4998114" cy="4937397"/>
          </a:xfrm>
          <a:prstGeom prst="rect">
            <a:avLst/>
          </a:prstGeom>
        </p:spPr>
      </p:pic>
      <p:pic>
        <p:nvPicPr>
          <p:cNvPr id="12" name="Picture 3" descr="C:\Users\calvel_a\AppData\Local\Microsoft\Windows\Temporary Internet Files\Content.Outlook\RFSN1V6J\SM T16-1.JPG">
            <a:extLst>
              <a:ext uri="{FF2B5EF4-FFF2-40B4-BE49-F238E27FC236}">
                <a16:creationId xmlns:a16="http://schemas.microsoft.com/office/drawing/2014/main" id="{BB5C7975-286E-48B1-9268-20803D0F5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7539" y="1676536"/>
            <a:ext cx="4608374" cy="434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DMU unit - Courtesy Airbus Defence and Space">
            <a:extLst>
              <a:ext uri="{FF2B5EF4-FFF2-40B4-BE49-F238E27FC236}">
                <a16:creationId xmlns:a16="http://schemas.microsoft.com/office/drawing/2014/main" id="{79763CCD-4193-4534-9959-6A29688CA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107" y="3348292"/>
            <a:ext cx="3254597" cy="284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The Visible part : The Harness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de-DE">
                <a:solidFill>
                  <a:srgbClr val="000000"/>
                </a:solidFill>
              </a:rPr>
              <a:t>16 October 2024</a:t>
            </a:r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7654C-155E-4E24-804D-A79861D51739}" type="slidenum">
              <a:rPr lang="en-US" altLang="de-DE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de-DE" dirty="0">
              <a:solidFill>
                <a:srgbClr val="000000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BEC9D44-E22B-4379-88AD-2F0FD0EF829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9402" y="8488"/>
            <a:ext cx="1980434" cy="987645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338401A0-B50F-44E9-BD2C-66FA95E042A3}"/>
              </a:ext>
            </a:extLst>
          </p:cNvPr>
          <p:cNvSpPr/>
          <p:nvPr/>
        </p:nvSpPr>
        <p:spPr>
          <a:xfrm>
            <a:off x="6569532" y="1565568"/>
            <a:ext cx="1867145" cy="616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Up to 70 000 connections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077381E7-E895-4CCD-9D76-1FFD24C287FF}"/>
              </a:ext>
            </a:extLst>
          </p:cNvPr>
          <p:cNvSpPr/>
          <p:nvPr/>
        </p:nvSpPr>
        <p:spPr>
          <a:xfrm>
            <a:off x="8813561" y="1474446"/>
            <a:ext cx="1758465" cy="4954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100 to 250kg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DFCF27BA-8F09-4C1F-9FF9-327767FA71D0}"/>
              </a:ext>
            </a:extLst>
          </p:cNvPr>
          <p:cNvSpPr/>
          <p:nvPr/>
        </p:nvSpPr>
        <p:spPr>
          <a:xfrm>
            <a:off x="8745357" y="2090202"/>
            <a:ext cx="1342048" cy="630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Critical</a:t>
            </a:r>
            <a:r>
              <a:rPr lang="fr-FR" dirty="0"/>
              <a:t> </a:t>
            </a:r>
            <a:r>
              <a:rPr lang="fr-FR" sz="1400" dirty="0"/>
              <a:t>Schedule</a:t>
            </a:r>
            <a:r>
              <a:rPr lang="fr-FR" dirty="0"/>
              <a:t> 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DB21B94-83D1-4E48-8FB6-C1080C28B643}"/>
              </a:ext>
            </a:extLst>
          </p:cNvPr>
          <p:cNvSpPr/>
          <p:nvPr/>
        </p:nvSpPr>
        <p:spPr>
          <a:xfrm>
            <a:off x="6711160" y="2351970"/>
            <a:ext cx="2058086" cy="843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Complex</a:t>
            </a:r>
            <a:r>
              <a:rPr lang="fr-FR" sz="1400" dirty="0"/>
              <a:t> Accommodation &amp; Installation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7A9BCC37-3C93-4545-AABA-5146112AC0F5}"/>
              </a:ext>
            </a:extLst>
          </p:cNvPr>
          <p:cNvSpPr/>
          <p:nvPr/>
        </p:nvSpPr>
        <p:spPr>
          <a:xfrm>
            <a:off x="8050737" y="3869415"/>
            <a:ext cx="1642056" cy="536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/>
              <a:t>Hundreds of connectors</a:t>
            </a:r>
            <a:endParaRPr lang="en-GB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7C4D9AD-49F6-4387-A437-03C3A9E071F7}"/>
              </a:ext>
            </a:extLst>
          </p:cNvPr>
          <p:cNvSpPr/>
          <p:nvPr/>
        </p:nvSpPr>
        <p:spPr>
          <a:xfrm>
            <a:off x="9558648" y="4798052"/>
            <a:ext cx="1764406" cy="61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/>
              <a:t>Complex and large PBC’s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F3C44D78-D3FE-49E6-BE65-52E9BE9E3EEB}"/>
              </a:ext>
            </a:extLst>
          </p:cNvPr>
          <p:cNvSpPr/>
          <p:nvPr/>
        </p:nvSpPr>
        <p:spPr>
          <a:xfrm>
            <a:off x="9558648" y="2743190"/>
            <a:ext cx="2292803" cy="8200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Automation is not feasible for </a:t>
            </a:r>
            <a:br>
              <a:rPr lang="en-US" sz="1400" dirty="0"/>
            </a:br>
            <a:r>
              <a:rPr lang="en-US" sz="1400" dirty="0"/>
              <a:t>Space harness</a:t>
            </a:r>
            <a:endParaRPr lang="fr-FR" sz="1400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4750C05-E6C0-4118-833B-87D090B66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 Malagoli - Road Map For Space Harness - SPCD 2024</a:t>
            </a:r>
            <a:endParaRPr lang="fr-FR"/>
          </a:p>
        </p:txBody>
      </p:sp>
      <p:sp>
        <p:nvSpPr>
          <p:cNvPr id="22" name="Flèche droite 4">
            <a:extLst>
              <a:ext uri="{FF2B5EF4-FFF2-40B4-BE49-F238E27FC236}">
                <a16:creationId xmlns:a16="http://schemas.microsoft.com/office/drawing/2014/main" id="{BF4F0AA9-CD5F-4DA0-9CCB-4D1A9A07C210}"/>
              </a:ext>
            </a:extLst>
          </p:cNvPr>
          <p:cNvSpPr/>
          <p:nvPr/>
        </p:nvSpPr>
        <p:spPr bwMode="auto">
          <a:xfrm>
            <a:off x="4836747" y="1456696"/>
            <a:ext cx="1364492" cy="633506"/>
          </a:xfrm>
          <a:prstGeom prst="rightArrow">
            <a:avLst/>
          </a:prstGeom>
          <a:solidFill>
            <a:srgbClr val="003453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408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A05D04D4-A09F-4B30-B969-F7FF09F96C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16" y="1176762"/>
            <a:ext cx="4998114" cy="4937397"/>
          </a:xfrm>
          <a:prstGeom prst="rect">
            <a:avLst/>
          </a:prstGeom>
        </p:spPr>
      </p:pic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Hidden Costs of Interconnection Complexity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de-DE">
                <a:solidFill>
                  <a:srgbClr val="000000"/>
                </a:solidFill>
              </a:rPr>
              <a:t>16 October 2024</a:t>
            </a:r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7654C-155E-4E24-804D-A79861D51739}" type="slidenum">
              <a:rPr lang="en-US" altLang="de-DE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12" name="Text Placeholder 10"/>
          <p:cNvSpPr txBox="1">
            <a:spLocks/>
          </p:cNvSpPr>
          <p:nvPr/>
        </p:nvSpPr>
        <p:spPr>
          <a:xfrm>
            <a:off x="8661690" y="332209"/>
            <a:ext cx="3266785" cy="144463"/>
          </a:xfrm>
          <a:prstGeom prst="rect">
            <a:avLst/>
          </a:prstGeom>
        </p:spPr>
        <p:txBody>
          <a:bodyPr/>
          <a:lstStyle>
            <a:lvl1pPr marL="0" indent="0" algn="r" defTabSz="1042962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8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1588" indent="0" algn="l" defTabSz="1042962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2pPr>
            <a:lvl3pPr marL="355591" indent="-174620" algn="l" defTabSz="1042962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3pPr>
            <a:lvl4pPr marL="538149" indent="-180971" algn="l" defTabSz="1042962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4pPr>
            <a:lvl5pPr marL="720707" indent="-180971" algn="l" defTabSz="1042962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5pPr>
            <a:lvl6pPr marL="1177895" indent="-180971" algn="l" defTabSz="1042962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1635083" indent="-180971" algn="l" defTabSz="1042962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092271" indent="-180971" algn="l" defTabSz="1042962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2549459" indent="-180971" algn="l" defTabSz="1042962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altLang="de-DE" b="1" kern="0">
                <a:solidFill>
                  <a:srgbClr val="FF9900"/>
                </a:solidFill>
              </a:rPr>
              <a:t>Airbus Amber</a:t>
            </a:r>
            <a:endParaRPr lang="en-US" altLang="de-DE" b="1" kern="0" dirty="0">
              <a:solidFill>
                <a:srgbClr val="FF9900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14EFCD3-6AC2-405A-A323-125F62BDD4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9402" y="8488"/>
            <a:ext cx="1980434" cy="987645"/>
          </a:xfrm>
          <a:prstGeom prst="rect">
            <a:avLst/>
          </a:prstGeo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B4BE21-2819-4315-84F8-0F53FC378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Marc Malagoli - Road Map For Space Harness - SPCD 2024</a:t>
            </a:r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1175497C-BB6B-444B-BE18-EA91E80B939A}"/>
              </a:ext>
            </a:extLst>
          </p:cNvPr>
          <p:cNvSpPr/>
          <p:nvPr/>
        </p:nvSpPr>
        <p:spPr>
          <a:xfrm>
            <a:off x="5688038" y="1176763"/>
            <a:ext cx="6420510" cy="36225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Big efforts to Design, install and Validate</a:t>
            </a:r>
            <a:br>
              <a:rPr lang="en-US" sz="1600" dirty="0"/>
            </a:br>
            <a:r>
              <a:rPr lang="en-US" sz="1600" dirty="0"/>
              <a:t>Definition of Electrical Architectures, Units Interfaces,  Spacecraft accommodation, Test procedures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Specific analyses</a:t>
            </a:r>
            <a:r>
              <a:rPr lang="en-US" sz="1600" dirty="0"/>
              <a:t>: EMC, thermal control, high voltage, failure modes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Industrial Nightmare: </a:t>
            </a:r>
            <a:br>
              <a:rPr lang="en-US" sz="1600" dirty="0"/>
            </a:br>
            <a:r>
              <a:rPr lang="en-US" sz="1600" dirty="0"/>
              <a:t>Interfaces and interconnections require vast data, lots of stakeholders, and multiple iterations. On the critical path,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Performance penalties</a:t>
            </a:r>
            <a:br>
              <a:rPr lang="en-US" sz="1600" dirty="0"/>
            </a:br>
            <a:r>
              <a:rPr lang="en-US" sz="1600" dirty="0"/>
              <a:t>Mass, volume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Assembly &amp; Tests</a:t>
            </a:r>
            <a:r>
              <a:rPr lang="en-US" sz="1600" dirty="0"/>
              <a:t>: risks of damage, anomalies management</a:t>
            </a:r>
          </a:p>
        </p:txBody>
      </p:sp>
      <p:sp>
        <p:nvSpPr>
          <p:cNvPr id="17" name="Flèche droite 4">
            <a:extLst>
              <a:ext uri="{FF2B5EF4-FFF2-40B4-BE49-F238E27FC236}">
                <a16:creationId xmlns:a16="http://schemas.microsoft.com/office/drawing/2014/main" id="{1DC12688-44F3-45BB-A0E5-BC070DD791F5}"/>
              </a:ext>
            </a:extLst>
          </p:cNvPr>
          <p:cNvSpPr/>
          <p:nvPr/>
        </p:nvSpPr>
        <p:spPr bwMode="auto">
          <a:xfrm>
            <a:off x="4550190" y="3429000"/>
            <a:ext cx="1364492" cy="633506"/>
          </a:xfrm>
          <a:prstGeom prst="rightArrow">
            <a:avLst/>
          </a:prstGeom>
          <a:solidFill>
            <a:srgbClr val="003453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EDFCBD69-D564-4633-B8C8-C1AD571B236C}"/>
              </a:ext>
            </a:extLst>
          </p:cNvPr>
          <p:cNvSpPr/>
          <p:nvPr/>
        </p:nvSpPr>
        <p:spPr>
          <a:xfrm>
            <a:off x="6230690" y="5046506"/>
            <a:ext cx="5088907" cy="783193"/>
          </a:xfrm>
          <a:prstGeom prst="roundRect">
            <a:avLst/>
          </a:prstGeom>
          <a:solidFill>
            <a:srgbClr val="021921">
              <a:alpha val="42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Huge cost spread on the whole project, </a:t>
            </a:r>
          </a:p>
          <a:p>
            <a:pPr algn="ctr"/>
            <a:r>
              <a:rPr lang="en-US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globally undocumented</a:t>
            </a:r>
          </a:p>
        </p:txBody>
      </p:sp>
    </p:spTree>
    <p:extLst>
      <p:ext uri="{BB962C8B-B14F-4D97-AF65-F5344CB8AC3E}">
        <p14:creationId xmlns:p14="http://schemas.microsoft.com/office/powerpoint/2010/main" val="245329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922" y="171673"/>
            <a:ext cx="3341904" cy="8810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4400" b="1" dirty="0">
                <a:solidFill>
                  <a:schemeClr val="bg2"/>
                </a:solidFill>
                <a:latin typeface="Lucida Calligraphy" panose="03010101010101010101" pitchFamily="66" charset="0"/>
              </a:rPr>
              <a:t>The Vision</a:t>
            </a:r>
            <a:r>
              <a:rPr lang="en-GB" sz="3200" b="1" dirty="0">
                <a:solidFill>
                  <a:schemeClr val="bg2"/>
                </a:solidFill>
                <a:latin typeface="Helvetica" pitchFamily="34" charset="0"/>
              </a:rPr>
              <a:t> </a:t>
            </a:r>
            <a:endParaRPr lang="fr-FR" sz="3200" b="1" dirty="0">
              <a:solidFill>
                <a:schemeClr val="bg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1424" y="1052736"/>
            <a:ext cx="6120680" cy="3168352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sz="2000" b="1" dirty="0">
              <a:solidFill>
                <a:schemeClr val="bg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900" dirty="0">
              <a:solidFill>
                <a:schemeClr val="bg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FR" sz="1900" dirty="0">
              <a:solidFill>
                <a:schemeClr val="bg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fr-F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Content Placeholder 7"/>
          <p:cNvSpPr txBox="1">
            <a:spLocks/>
          </p:cNvSpPr>
          <p:nvPr/>
        </p:nvSpPr>
        <p:spPr bwMode="auto">
          <a:xfrm>
            <a:off x="550369" y="1080292"/>
            <a:ext cx="1109126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041400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177800" indent="-176213" algn="l" defTabSz="1041400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har char="•"/>
              <a:defRPr sz="1500">
                <a:solidFill>
                  <a:srgbClr val="595959"/>
                </a:solidFill>
                <a:latin typeface="+mn-lt"/>
                <a:cs typeface="+mn-cs"/>
              </a:defRPr>
            </a:lvl2pPr>
            <a:lvl3pPr marL="354013" indent="-173038" algn="l" defTabSz="1041400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rgbClr val="595959"/>
                </a:solidFill>
                <a:latin typeface="+mn-lt"/>
                <a:cs typeface="+mn-cs"/>
              </a:defRPr>
            </a:lvl3pPr>
            <a:lvl4pPr marL="536575" indent="-179388" algn="l" defTabSz="1041400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rgbClr val="595959"/>
                </a:solidFill>
                <a:latin typeface="+mn-lt"/>
                <a:cs typeface="+mn-cs"/>
              </a:defRPr>
            </a:lvl4pPr>
            <a:lvl5pPr marL="719138" indent="-179388" algn="l" defTabSz="1041400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rgbClr val="595959"/>
                </a:solidFill>
                <a:latin typeface="+mn-lt"/>
                <a:cs typeface="+mn-cs"/>
              </a:defRPr>
            </a:lvl5pPr>
            <a:lvl6pPr marL="1177895" indent="-180971" algn="l" defTabSz="1042962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1635083" indent="-180971" algn="l" defTabSz="1042962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092271" indent="-180971" algn="l" defTabSz="1042962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2549459" indent="-180971" algn="l" defTabSz="1042962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85684" indent="-285684">
              <a:lnSpc>
                <a:spcPct val="150000"/>
              </a:lnSpc>
              <a:buBlip>
                <a:blip r:embed="rId3"/>
              </a:buBlip>
            </a:pPr>
            <a:endParaRPr lang="en-US" sz="2800" kern="0" dirty="0">
              <a:solidFill>
                <a:srgbClr val="00558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000" kern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US" sz="2400" i="1" kern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2400" i="1" kern="0" dirty="0">
                <a:latin typeface="Helvetica" panose="020B0604020202020204" pitchFamily="34" charset="0"/>
                <a:cs typeface="Helvetica" panose="020B0604020202020204" pitchFamily="34" charset="0"/>
              </a:rPr>
              <a:t>Dream of highly flexible electrical architectures, </a:t>
            </a:r>
          </a:p>
          <a:p>
            <a:pPr algn="ctr"/>
            <a:r>
              <a:rPr lang="en-US" sz="2400" i="1" kern="0" dirty="0">
                <a:latin typeface="Helvetica" panose="020B0604020202020204" pitchFamily="34" charset="0"/>
                <a:cs typeface="Helvetica" panose="020B0604020202020204" pitchFamily="34" charset="0"/>
              </a:rPr>
              <a:t>enabling quick and cost-effective design for optimized space systems…</a:t>
            </a:r>
          </a:p>
          <a:p>
            <a:pPr algn="ctr"/>
            <a:endParaRPr lang="en-US" sz="2400" i="1" kern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2400" i="1" kern="0" dirty="0">
                <a:latin typeface="Helvetica" panose="020B0604020202020204" pitchFamily="34" charset="0"/>
                <a:cs typeface="Helvetica" panose="020B0604020202020204" pitchFamily="34" charset="0"/>
              </a:rPr>
              <a:t>… Then develop building blocks to realize this vision </a:t>
            </a:r>
          </a:p>
          <a:p>
            <a:pPr algn="ctr"/>
            <a:r>
              <a:rPr lang="en-US" sz="2400" i="1" kern="0" dirty="0">
                <a:latin typeface="Helvetica" panose="020B0604020202020204" pitchFamily="34" charset="0"/>
                <a:cs typeface="Helvetica" panose="020B0604020202020204" pitchFamily="34" charset="0"/>
              </a:rPr>
              <a:t>using commonplace ground technologies.</a:t>
            </a:r>
          </a:p>
          <a:p>
            <a:endParaRPr lang="fr-FR" sz="2000" kern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fr-FR" altLang="de-DE">
                <a:solidFill>
                  <a:srgbClr val="000000">
                    <a:lumMod val="65000"/>
                    <a:lumOff val="35000"/>
                  </a:srgbClr>
                </a:solidFill>
              </a:rPr>
              <a:t>16 October 2024</a:t>
            </a:r>
            <a:endParaRPr lang="de-DE" altLang="de-DE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006C919-63A7-4236-B952-88C1264968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9402" y="8488"/>
            <a:ext cx="1980434" cy="987645"/>
          </a:xfrm>
          <a:prstGeom prst="rect">
            <a:avLst/>
          </a:prstGeom>
        </p:spPr>
      </p:pic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B938C699-8086-45D4-8F5D-167F91FD78D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78ED5B57-35B2-4EDF-ACEC-DFB5775DB628}" type="slidenum">
              <a:rPr lang="de-DE" altLang="de-DE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6</a:t>
            </a:fld>
            <a:endParaRPr lang="de-DE" altLang="de-DE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8C9B2E-BEE5-4D8A-8120-71F57A72EAF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altLang="de-DE">
                <a:solidFill>
                  <a:srgbClr val="000000">
                    <a:lumMod val="65000"/>
                    <a:lumOff val="35000"/>
                  </a:srgbClr>
                </a:solidFill>
              </a:rPr>
              <a:t>Marc Malagoli - Road Map For Space Harness - SPCD 2024</a:t>
            </a:r>
            <a:endParaRPr lang="de-DE" altLang="de-DE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80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71A97BE5-5403-2048-82E1-17EDC2B8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solidFill>
                  <a:schemeClr val="bg2"/>
                </a:solidFill>
                <a:latin typeface="Lucida Calligraphy" panose="03010101010101010101" pitchFamily="66" charset="0"/>
              </a:rPr>
              <a:t>The Dream</a:t>
            </a:r>
            <a:br>
              <a:rPr lang="fr-FR" sz="2000" b="1" dirty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GB" sz="2800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CE33B99D-E378-0247-8A16-D4B4C9E37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 October 2024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t>7</a:t>
            </a:fld>
            <a:endParaRPr lang="en-GB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F4332D7-00B8-488B-9110-7EFDC3C6DB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178" y="-1065950"/>
            <a:ext cx="8820000" cy="8820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93074FB-FD7B-47D0-922D-4CF82415BD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4567" y="-916232"/>
            <a:ext cx="8370000" cy="8370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306BA7F-BDF3-4C86-BEF6-50C04E27AAD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9402" y="8488"/>
            <a:ext cx="1980434" cy="98764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85F7F12-62BC-4D83-B194-56C592611973}"/>
              </a:ext>
            </a:extLst>
          </p:cNvPr>
          <p:cNvSpPr txBox="1"/>
          <p:nvPr/>
        </p:nvSpPr>
        <p:spPr>
          <a:xfrm>
            <a:off x="157864" y="3927316"/>
            <a:ext cx="2916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GB" sz="1800" b="1" dirty="0">
                <a:solidFill>
                  <a:schemeClr val="bg2"/>
                </a:solidFill>
                <a:latin typeface="Lucida Calligraphy" panose="03010101010101010101" pitchFamily="66" charset="0"/>
                <a:ea typeface="+mj-ea"/>
                <a:cs typeface="+mj-cs"/>
              </a:rPr>
              <a:t>Minimal Connectivity</a:t>
            </a:r>
            <a:endParaRPr lang="en-GB" sz="3200" b="1" dirty="0">
              <a:solidFill>
                <a:schemeClr val="bg2"/>
              </a:solidFill>
              <a:latin typeface="Lucida Calligraphy" panose="03010101010101010101" pitchFamily="66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chemeClr val="bg2"/>
                </a:solidFill>
                <a:latin typeface="Lucida Calligraphy" panose="03010101010101010101" pitchFamily="66" charset="0"/>
                <a:ea typeface="+mj-ea"/>
                <a:cs typeface="+mj-cs"/>
              </a:rPr>
              <a:t>Enhanced Features</a:t>
            </a:r>
          </a:p>
          <a:p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198086E-F7CF-4F40-996B-A43DC0DE3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 Malagoli - Road Map For Space Harness - SPCD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14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63172F-D4F7-4C14-A755-3FCD4A603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Complex to Simple : the gains</a:t>
            </a:r>
            <a:br>
              <a:rPr lang="en-GB" dirty="0"/>
            </a:br>
            <a:endParaRPr lang="en-GB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54E611-F642-4293-AFDB-F3C0E6872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 October 2024</a:t>
            </a:r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43854A-5579-482C-B93A-B25519AC2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t>8</a:t>
            </a:fld>
            <a:endParaRPr lang="en-GB"/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20F32856-7E9B-4022-9765-473063E1D3DD}"/>
              </a:ext>
            </a:extLst>
          </p:cNvPr>
          <p:cNvSpPr/>
          <p:nvPr/>
        </p:nvSpPr>
        <p:spPr>
          <a:xfrm>
            <a:off x="7228777" y="2451833"/>
            <a:ext cx="1346318" cy="1560218"/>
          </a:xfrm>
          <a:prstGeom prst="rightArrow">
            <a:avLst>
              <a:gd name="adj1" fmla="val 51317"/>
              <a:gd name="adj2" fmla="val 527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D6B9707A-2B55-4DDF-B61E-9B7DDD9D67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9402" y="8488"/>
            <a:ext cx="1980434" cy="987645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3D5F0B8D-E359-4332-AEA4-23F24A523E9C}"/>
              </a:ext>
            </a:extLst>
          </p:cNvPr>
          <p:cNvSpPr txBox="1"/>
          <p:nvPr/>
        </p:nvSpPr>
        <p:spPr>
          <a:xfrm>
            <a:off x="1457152" y="5289743"/>
            <a:ext cx="9275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Simplicity is the best way to achieve quality while reducing costs and lead times.</a:t>
            </a:r>
            <a:endParaRPr lang="fr-FR" sz="20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BC77E9F-37F4-47B9-A847-F0BDA6FD22E5}"/>
              </a:ext>
            </a:extLst>
          </p:cNvPr>
          <p:cNvSpPr txBox="1"/>
          <p:nvPr/>
        </p:nvSpPr>
        <p:spPr>
          <a:xfrm>
            <a:off x="1332215" y="2031613"/>
            <a:ext cx="35958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Simple to design</a:t>
            </a:r>
          </a:p>
          <a:p>
            <a:endParaRPr lang="en-GB" sz="36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1685F21-733D-4ED4-8536-20BAFF70623B}"/>
              </a:ext>
            </a:extLst>
          </p:cNvPr>
          <p:cNvSpPr txBox="1"/>
          <p:nvPr/>
        </p:nvSpPr>
        <p:spPr>
          <a:xfrm>
            <a:off x="3012718" y="3775275"/>
            <a:ext cx="3030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Less connectors on PBC’s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3C86EA6-D9D9-482C-BD92-9F7D1498AC4A}"/>
              </a:ext>
            </a:extLst>
          </p:cNvPr>
          <p:cNvSpPr txBox="1"/>
          <p:nvPr/>
        </p:nvSpPr>
        <p:spPr>
          <a:xfrm>
            <a:off x="874522" y="3200696"/>
            <a:ext cx="31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Re-USE Building Blocs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2570824-93E4-4C97-9B7E-C8136F6D042A}"/>
              </a:ext>
            </a:extLst>
          </p:cNvPr>
          <p:cNvSpPr txBox="1"/>
          <p:nvPr/>
        </p:nvSpPr>
        <p:spPr>
          <a:xfrm>
            <a:off x="773924" y="2677983"/>
            <a:ext cx="2358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Easy to validate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88730B3-6522-417E-8E1A-4B8AF72B7E5E}"/>
              </a:ext>
            </a:extLst>
          </p:cNvPr>
          <p:cNvSpPr txBox="1"/>
          <p:nvPr/>
        </p:nvSpPr>
        <p:spPr>
          <a:xfrm>
            <a:off x="1207822" y="367297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Easy changes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A03F672-2878-40E3-9AD1-91C7DE1846B6}"/>
              </a:ext>
            </a:extLst>
          </p:cNvPr>
          <p:cNvSpPr txBox="1"/>
          <p:nvPr/>
        </p:nvSpPr>
        <p:spPr>
          <a:xfrm>
            <a:off x="4100053" y="2776513"/>
            <a:ext cx="2105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EMC friendly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36246D7-16FA-46AA-AEEA-FF73642B4B5D}"/>
              </a:ext>
            </a:extLst>
          </p:cNvPr>
          <p:cNvSpPr txBox="1"/>
          <p:nvPr/>
        </p:nvSpPr>
        <p:spPr>
          <a:xfrm>
            <a:off x="975699" y="1695075"/>
            <a:ext cx="4121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A few building blocs for lots of features</a:t>
            </a:r>
          </a:p>
          <a:p>
            <a:endParaRPr lang="en-GB" dirty="0"/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483BEE85-CED5-4B0A-B282-5F32A51D2A19}"/>
              </a:ext>
            </a:extLst>
          </p:cNvPr>
          <p:cNvGrpSpPr/>
          <p:nvPr/>
        </p:nvGrpSpPr>
        <p:grpSpPr>
          <a:xfrm>
            <a:off x="9172948" y="2210928"/>
            <a:ext cx="1923619" cy="2301368"/>
            <a:chOff x="9367932" y="2647958"/>
            <a:chExt cx="1923619" cy="2301368"/>
          </a:xfrm>
        </p:grpSpPr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885E1A0C-79A9-44F7-BAC3-E95C44119DFD}"/>
                </a:ext>
              </a:extLst>
            </p:cNvPr>
            <p:cNvSpPr txBox="1"/>
            <p:nvPr/>
          </p:nvSpPr>
          <p:spPr>
            <a:xfrm>
              <a:off x="9679563" y="3471571"/>
              <a:ext cx="13003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Low mass</a:t>
              </a:r>
            </a:p>
            <a:p>
              <a:endParaRPr lang="en-GB" b="1" dirty="0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138C5292-0E67-4997-8C42-977B68A365F1}"/>
                </a:ext>
              </a:extLst>
            </p:cNvPr>
            <p:cNvSpPr txBox="1"/>
            <p:nvPr/>
          </p:nvSpPr>
          <p:spPr>
            <a:xfrm>
              <a:off x="9367933" y="2647958"/>
              <a:ext cx="18649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Reduced Cost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927B90A3-8D2B-4D4A-8B09-7379B7C10763}"/>
                </a:ext>
              </a:extLst>
            </p:cNvPr>
            <p:cNvSpPr txBox="1"/>
            <p:nvPr/>
          </p:nvSpPr>
          <p:spPr>
            <a:xfrm>
              <a:off x="9367932" y="4302995"/>
              <a:ext cx="19236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Short Lead time</a:t>
              </a:r>
            </a:p>
            <a:p>
              <a:endParaRPr lang="en-GB" b="1" dirty="0"/>
            </a:p>
          </p:txBody>
        </p: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8A35A158-74B4-42C6-803B-EA7B73E36A6C}"/>
              </a:ext>
            </a:extLst>
          </p:cNvPr>
          <p:cNvSpPr txBox="1"/>
          <p:nvPr/>
        </p:nvSpPr>
        <p:spPr>
          <a:xfrm>
            <a:off x="1293379" y="4231754"/>
            <a:ext cx="3437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Improved performances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8F675F6-EB30-43BB-B4F2-908F1D01A62F}"/>
              </a:ext>
            </a:extLst>
          </p:cNvPr>
          <p:cNvSpPr txBox="1"/>
          <p:nvPr/>
        </p:nvSpPr>
        <p:spPr>
          <a:xfrm>
            <a:off x="3839429" y="3303441"/>
            <a:ext cx="2811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Modern technologies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BF20818D-5B0C-41B4-B191-E63FB9F2B075}"/>
              </a:ext>
            </a:extLst>
          </p:cNvPr>
          <p:cNvSpPr txBox="1"/>
          <p:nvPr/>
        </p:nvSpPr>
        <p:spPr>
          <a:xfrm>
            <a:off x="5138736" y="2417885"/>
            <a:ext cx="1768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More Reliable</a:t>
            </a:r>
          </a:p>
        </p:txBody>
      </p:sp>
      <p:sp>
        <p:nvSpPr>
          <p:cNvPr id="36" name="Espace réservé du pied de page 35">
            <a:extLst>
              <a:ext uri="{FF2B5EF4-FFF2-40B4-BE49-F238E27FC236}">
                <a16:creationId xmlns:a16="http://schemas.microsoft.com/office/drawing/2014/main" id="{FC01556C-30C4-4126-9595-D4815B1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 Malagoli - Road Map For Space Harness - SPCD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50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  <p:bldP spid="22" grpId="0"/>
      <p:bldP spid="24" grpId="0"/>
      <p:bldP spid="25" grpId="0"/>
      <p:bldP spid="26" grpId="0"/>
      <p:bldP spid="27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71A97BE5-5403-2048-82E1-17EDC2B8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- principles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 October 2024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t>9</a:t>
            </a:fld>
            <a:endParaRPr lang="en-GB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CAC5B76-193F-4A62-A7E5-8D993DD5A7A3}"/>
              </a:ext>
            </a:extLst>
          </p:cNvPr>
          <p:cNvSpPr/>
          <p:nvPr/>
        </p:nvSpPr>
        <p:spPr>
          <a:xfrm>
            <a:off x="2746535" y="1871399"/>
            <a:ext cx="2884122" cy="1584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rgbClr val="EBEBEB"/>
                </a:solidFill>
                <a:effectLst/>
                <a:latin typeface="ui-sans-serif"/>
              </a:rPr>
              <a:t>Interconnections have </a:t>
            </a:r>
            <a:r>
              <a:rPr lang="en-GB">
                <a:solidFill>
                  <a:srgbClr val="EBEBEB"/>
                </a:solidFill>
                <a:latin typeface="ui-sans-serif"/>
              </a:rPr>
              <a:t>T</a:t>
            </a:r>
            <a:r>
              <a:rPr lang="en-GB" b="0" i="0">
                <a:solidFill>
                  <a:srgbClr val="EBEBEB"/>
                </a:solidFill>
                <a:effectLst/>
                <a:latin typeface="ui-sans-serif"/>
              </a:rPr>
              <a:t>wo primary uses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8C622BB-45EA-4C4F-9B3C-C10EDD0A58E4}"/>
              </a:ext>
            </a:extLst>
          </p:cNvPr>
          <p:cNvSpPr/>
          <p:nvPr/>
        </p:nvSpPr>
        <p:spPr>
          <a:xfrm>
            <a:off x="7272156" y="543423"/>
            <a:ext cx="3145044" cy="19183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rgbClr val="EBEBEB"/>
                </a:solidFill>
                <a:latin typeface="ui-sans-serif"/>
              </a:rPr>
              <a:t>Power:</a:t>
            </a:r>
          </a:p>
          <a:p>
            <a:pPr algn="ctr"/>
            <a:r>
              <a:rPr lang="en-GB">
                <a:solidFill>
                  <a:srgbClr val="EBEBEB"/>
                </a:solidFill>
                <a:latin typeface="ui-sans-serif"/>
              </a:rPr>
              <a:t>Connect Sources,</a:t>
            </a:r>
          </a:p>
          <a:p>
            <a:pPr algn="ctr"/>
            <a:r>
              <a:rPr lang="en-GB">
                <a:solidFill>
                  <a:srgbClr val="EBEBEB"/>
                </a:solidFill>
                <a:latin typeface="ui-sans-serif"/>
              </a:rPr>
              <a:t>Distribute to electronics &amp; Thermal Control</a:t>
            </a:r>
          </a:p>
          <a:p>
            <a:pPr algn="ctr"/>
            <a:endParaRPr lang="en-GB">
              <a:solidFill>
                <a:srgbClr val="EBEBEB"/>
              </a:solidFill>
              <a:latin typeface="ui-sans-serif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6EF09DE-0292-4004-95B2-53B2B31250D0}"/>
              </a:ext>
            </a:extLst>
          </p:cNvPr>
          <p:cNvSpPr/>
          <p:nvPr/>
        </p:nvSpPr>
        <p:spPr>
          <a:xfrm>
            <a:off x="7194210" y="3209842"/>
            <a:ext cx="3003793" cy="17834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rgbClr val="EBEBEB"/>
                </a:solidFill>
                <a:latin typeface="ui-sans-serif"/>
              </a:rPr>
              <a:t>Data:</a:t>
            </a:r>
            <a:br>
              <a:rPr lang="en-GB">
                <a:solidFill>
                  <a:srgbClr val="EBEBEB"/>
                </a:solidFill>
                <a:latin typeface="ui-sans-serif"/>
              </a:rPr>
            </a:br>
            <a:r>
              <a:rPr lang="en-GB">
                <a:solidFill>
                  <a:srgbClr val="EBEBEB"/>
                </a:solidFill>
                <a:latin typeface="ui-sans-serif"/>
              </a:rPr>
              <a:t>Transfer Commands, Sensors, Payload Data</a:t>
            </a:r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EFBE8965-4149-4585-84B3-0ADE606213CE}"/>
              </a:ext>
            </a:extLst>
          </p:cNvPr>
          <p:cNvSpPr/>
          <p:nvPr/>
        </p:nvSpPr>
        <p:spPr>
          <a:xfrm rot="20400260">
            <a:off x="5790892" y="1876017"/>
            <a:ext cx="1480055" cy="4448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830D69D4-BCA4-438E-826D-406C1A60BE98}"/>
              </a:ext>
            </a:extLst>
          </p:cNvPr>
          <p:cNvSpPr/>
          <p:nvPr/>
        </p:nvSpPr>
        <p:spPr>
          <a:xfrm rot="1073046">
            <a:off x="5732241" y="2938024"/>
            <a:ext cx="1480055" cy="4448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 : double flèche verticale 15">
            <a:extLst>
              <a:ext uri="{FF2B5EF4-FFF2-40B4-BE49-F238E27FC236}">
                <a16:creationId xmlns:a16="http://schemas.microsoft.com/office/drawing/2014/main" id="{BB18ACC0-DFA9-49AB-9A26-E9D8F5560041}"/>
              </a:ext>
            </a:extLst>
          </p:cNvPr>
          <p:cNvSpPr/>
          <p:nvPr/>
        </p:nvSpPr>
        <p:spPr>
          <a:xfrm>
            <a:off x="8655389" y="2560558"/>
            <a:ext cx="300147" cy="55052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3BB4CAB6-0CE1-4F55-95A2-8DF724E0BD04}"/>
              </a:ext>
            </a:extLst>
          </p:cNvPr>
          <p:cNvGrpSpPr/>
          <p:nvPr/>
        </p:nvGrpSpPr>
        <p:grpSpPr>
          <a:xfrm>
            <a:off x="1281583" y="4116847"/>
            <a:ext cx="4644017" cy="1805059"/>
            <a:chOff x="2036871" y="3616726"/>
            <a:chExt cx="4644017" cy="1805059"/>
          </a:xfrm>
        </p:grpSpPr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3BA7CB80-F27A-4D91-9D85-780AE3843858}"/>
                </a:ext>
              </a:extLst>
            </p:cNvPr>
            <p:cNvGrpSpPr/>
            <p:nvPr/>
          </p:nvGrpSpPr>
          <p:grpSpPr>
            <a:xfrm>
              <a:off x="3000428" y="4207665"/>
              <a:ext cx="3680460" cy="1214120"/>
              <a:chOff x="7795260" y="3068960"/>
              <a:chExt cx="4031123" cy="1442720"/>
            </a:xfrm>
          </p:grpSpPr>
          <p:sp>
            <p:nvSpPr>
              <p:cNvPr id="18" name="Rectangle à coins arrondis 10">
                <a:extLst>
                  <a:ext uri="{FF2B5EF4-FFF2-40B4-BE49-F238E27FC236}">
                    <a16:creationId xmlns:a16="http://schemas.microsoft.com/office/drawing/2014/main" id="{FE8BC315-1D83-4B48-83B5-7D7A1BBC41AE}"/>
                  </a:ext>
                </a:extLst>
              </p:cNvPr>
              <p:cNvSpPr/>
              <p:nvPr/>
            </p:nvSpPr>
            <p:spPr>
              <a:xfrm>
                <a:off x="8023860" y="3653800"/>
                <a:ext cx="3556000" cy="857880"/>
              </a:xfrm>
              <a:prstGeom prst="roundRect">
                <a:avLst/>
              </a:prstGeom>
              <a:solidFill>
                <a:srgbClr val="0085A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Electrical Unit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C9696F2-DBCC-4B4A-9038-E1F7AA929E79}"/>
                  </a:ext>
                </a:extLst>
              </p:cNvPr>
              <p:cNvSpPr/>
              <p:nvPr/>
            </p:nvSpPr>
            <p:spPr>
              <a:xfrm>
                <a:off x="8227060" y="3394080"/>
                <a:ext cx="1437926" cy="259720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/>
                  <a:t>Power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C594129-0896-469C-9529-8578D03E9472}"/>
                  </a:ext>
                </a:extLst>
              </p:cNvPr>
              <p:cNvSpPr/>
              <p:nvPr/>
            </p:nvSpPr>
            <p:spPr>
              <a:xfrm>
                <a:off x="9948894" y="3394080"/>
                <a:ext cx="1437926" cy="259720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/>
                  <a:t>Data bus</a:t>
                </a:r>
              </a:p>
            </p:txBody>
          </p:sp>
          <p:cxnSp>
            <p:nvCxnSpPr>
              <p:cNvPr id="21" name="Connecteur en angle 15">
                <a:extLst>
                  <a:ext uri="{FF2B5EF4-FFF2-40B4-BE49-F238E27FC236}">
                    <a16:creationId xmlns:a16="http://schemas.microsoft.com/office/drawing/2014/main" id="{9D3620AC-B9AB-4871-A9FB-ADF41F6B8EBB}"/>
                  </a:ext>
                </a:extLst>
              </p:cNvPr>
              <p:cNvCxnSpPr/>
              <p:nvPr/>
            </p:nvCxnSpPr>
            <p:spPr>
              <a:xfrm>
                <a:off x="8023860" y="3068960"/>
                <a:ext cx="1033923" cy="345440"/>
              </a:xfrm>
              <a:prstGeom prst="bentConnector2">
                <a:avLst/>
              </a:prstGeom>
              <a:ln w="38100" cmpd="sng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en angle 16">
                <a:extLst>
                  <a:ext uri="{FF2B5EF4-FFF2-40B4-BE49-F238E27FC236}">
                    <a16:creationId xmlns:a16="http://schemas.microsoft.com/office/drawing/2014/main" id="{86BD1F42-23A8-4EAE-9BB6-2BD78F39F826}"/>
                  </a:ext>
                </a:extLst>
              </p:cNvPr>
              <p:cNvCxnSpPr/>
              <p:nvPr/>
            </p:nvCxnSpPr>
            <p:spPr>
              <a:xfrm>
                <a:off x="7795260" y="3211200"/>
                <a:ext cx="1064403" cy="182880"/>
              </a:xfrm>
              <a:prstGeom prst="bentConnector2">
                <a:avLst/>
              </a:prstGeom>
              <a:ln w="38100" cmpd="sng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en angle 17">
                <a:extLst>
                  <a:ext uri="{FF2B5EF4-FFF2-40B4-BE49-F238E27FC236}">
                    <a16:creationId xmlns:a16="http://schemas.microsoft.com/office/drawing/2014/main" id="{D87B6B1E-BA81-41E2-B836-84E353195DAD}"/>
                  </a:ext>
                </a:extLst>
              </p:cNvPr>
              <p:cNvCxnSpPr/>
              <p:nvPr/>
            </p:nvCxnSpPr>
            <p:spPr>
              <a:xfrm flipH="1">
                <a:off x="10553700" y="3068960"/>
                <a:ext cx="1033923" cy="345440"/>
              </a:xfrm>
              <a:prstGeom prst="bentConnector2">
                <a:avLst/>
              </a:prstGeom>
              <a:ln w="38100" cmpd="sng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en angle 18">
                <a:extLst>
                  <a:ext uri="{FF2B5EF4-FFF2-40B4-BE49-F238E27FC236}">
                    <a16:creationId xmlns:a16="http://schemas.microsoft.com/office/drawing/2014/main" id="{E42427B4-901C-4D80-A065-C59CD398D6BD}"/>
                  </a:ext>
                </a:extLst>
              </p:cNvPr>
              <p:cNvCxnSpPr/>
              <p:nvPr/>
            </p:nvCxnSpPr>
            <p:spPr>
              <a:xfrm flipH="1">
                <a:off x="10761980" y="3206120"/>
                <a:ext cx="1064403" cy="182880"/>
              </a:xfrm>
              <a:prstGeom prst="bentConnector2">
                <a:avLst/>
              </a:prstGeom>
              <a:ln w="38100" cmpd="sng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272836AD-92D0-4076-A254-D80133DD5CB6}"/>
                </a:ext>
              </a:extLst>
            </p:cNvPr>
            <p:cNvSpPr txBox="1"/>
            <p:nvPr/>
          </p:nvSpPr>
          <p:spPr>
            <a:xfrm>
              <a:off x="2036871" y="3616726"/>
              <a:ext cx="34820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i="1" kern="0" dirty="0">
                  <a:latin typeface="Helvetica" panose="020B0604020202020204" pitchFamily="34" charset="0"/>
                  <a:cs typeface="Helvetica" panose="020B0604020202020204" pitchFamily="34" charset="0"/>
                </a:rPr>
                <a:t>The “DC” electrical interface of most of the units </a:t>
              </a:r>
            </a:p>
            <a:p>
              <a:r>
                <a:rPr lang="en-GB" sz="1200" i="1" kern="0" dirty="0">
                  <a:latin typeface="Helvetica" panose="020B0604020202020204" pitchFamily="34" charset="0"/>
                  <a:cs typeface="Helvetica" panose="020B0604020202020204" pitchFamily="34" charset="0"/>
                </a:rPr>
                <a:t>should look like this:</a:t>
              </a: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1C14BCC1-7C84-4785-BBAF-A32FB5751DCD}"/>
              </a:ext>
            </a:extLst>
          </p:cNvPr>
          <p:cNvSpPr txBox="1"/>
          <p:nvPr/>
        </p:nvSpPr>
        <p:spPr>
          <a:xfrm>
            <a:off x="8955536" y="2662181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Interdependence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06BFE10C-6687-4EE7-833A-C17EF34E4A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9402" y="8488"/>
            <a:ext cx="1980434" cy="987645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86E1D46-C7F4-4D56-BDDD-366F35C56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 Malagoli - Road Map For Space Harness - SPCD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256533"/>
      </p:ext>
    </p:extLst>
  </p:cSld>
  <p:clrMapOvr>
    <a:masterClrMapping/>
  </p:clrMapOvr>
</p:sld>
</file>

<file path=ppt/theme/theme1.xml><?xml version="1.0" encoding="utf-8"?>
<a:theme xmlns:a="http://schemas.openxmlformats.org/drawingml/2006/main" name="Amber_AB PPT Advanced Template Defence and Space">
  <a:themeElements>
    <a:clrScheme name="Airbus Colours">
      <a:dk1>
        <a:srgbClr val="000000"/>
      </a:dk1>
      <a:lt1>
        <a:srgbClr val="FFFFFF"/>
      </a:lt1>
      <a:dk2>
        <a:srgbClr val="00205B"/>
      </a:dk2>
      <a:lt2>
        <a:srgbClr val="005587"/>
      </a:lt2>
      <a:accent1>
        <a:srgbClr val="0085AD"/>
      </a:accent1>
      <a:accent2>
        <a:srgbClr val="859199"/>
      </a:accent2>
      <a:accent3>
        <a:srgbClr val="84BD00"/>
      </a:accent3>
      <a:accent4>
        <a:srgbClr val="E4002B"/>
      </a:accent4>
      <a:accent5>
        <a:srgbClr val="FE5000"/>
      </a:accent5>
      <a:accent6>
        <a:srgbClr val="A51890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Airbus Blue 1">
      <a:srgbClr val="00205B"/>
    </a:custClr>
    <a:custClr name="Airbus Blue 2">
      <a:srgbClr val="00A0C5"/>
    </a:custClr>
    <a:custClr name="Airbus Blue 3">
      <a:srgbClr val="005587"/>
    </a:custClr>
    <a:custClr name="Airbus Blue 4">
      <a:srgbClr val="00ABCD"/>
    </a:custClr>
    <a:custClr name="Airbus Blue 5">
      <a:srgbClr val="0085AD"/>
    </a:custClr>
    <a:custClr name="Airbus Blue 6">
      <a:srgbClr val="33BCD7"/>
    </a:custClr>
    <a:custClr name="Airbus Blue 7">
      <a:srgbClr val="289BBC"/>
    </a:custClr>
    <a:custClr name="Airbus Blue 8">
      <a:srgbClr val="66CDE1"/>
    </a:custClr>
    <a:custClr name="Airbus Blue 9">
      <a:srgbClr val="56B5D1"/>
    </a:custClr>
    <a:custClr name="Airbus Blue 10">
      <a:srgbClr val="99DDEB"/>
    </a:custClr>
    <a:custClr name="Competition Grey 1">
      <a:srgbClr val="46464B"/>
    </a:custClr>
    <a:custClr name="Competition Grey 2">
      <a:srgbClr val="9F9FA4"/>
    </a:custClr>
    <a:custClr name="Competition Grey 3">
      <a:srgbClr val="58585D"/>
    </a:custClr>
    <a:custClr name="Competition Grey 4">
      <a:srgbClr val="B1B1B6"/>
    </a:custClr>
    <a:custClr name="Competition Grey 5">
      <a:srgbClr val="6A6A6F"/>
    </a:custClr>
    <a:custClr name="Competition Grey 6">
      <a:srgbClr val="C2C2C7"/>
    </a:custClr>
    <a:custClr name="Competition Grey 7">
      <a:srgbClr val="7B7B80"/>
    </a:custClr>
    <a:custClr name="Competition Grey 8">
      <a:srgbClr val="D4D4D9"/>
    </a:custClr>
    <a:custClr name="Competition Grey 9">
      <a:srgbClr val="8D8D92"/>
    </a:custClr>
    <a:custClr name="Competition Grey 10">
      <a:srgbClr val="EBEBEB"/>
    </a:custClr>
    <a:custClr name="Airbus v Competition Blue 1">
      <a:srgbClr val="00205B"/>
    </a:custClr>
    <a:custClr name="Airbus v Competition Grey 2">
      <a:srgbClr val="9F9FA4"/>
    </a:custClr>
    <a:custClr name="Airbus v Competition Blue 3">
      <a:srgbClr val="005587"/>
    </a:custClr>
    <a:custClr name="Airbus v Competition Grey 4">
      <a:srgbClr val="B1B1B6"/>
    </a:custClr>
    <a:custClr name="Airbus v Competition Blue 5">
      <a:srgbClr val="0085AD"/>
    </a:custClr>
    <a:custClr name="Airbus v Competition Grey 6">
      <a:srgbClr val="C2C2C7"/>
    </a:custClr>
    <a:custClr name="Airbus v Competition Blue 7">
      <a:srgbClr val="289BBC"/>
    </a:custClr>
    <a:custClr name="Airbus v Competition Grey 8">
      <a:srgbClr val="D4D4D9"/>
    </a:custClr>
    <a:custClr name="Airbus v Competition Blue 9">
      <a:srgbClr val="56B5D1"/>
    </a:custClr>
    <a:custClr name="Airbus v Competition Grey 10">
      <a:srgbClr val="EBEBEB"/>
    </a:custClr>
    <a:custClr name="Highlight colours Green 1">
      <a:srgbClr val="009F4D"/>
    </a:custClr>
    <a:custClr name="Highlight colours Green 2">
      <a:srgbClr val="44BD00"/>
    </a:custClr>
    <a:custClr name="Highlight colours Yellow 1">
      <a:srgbClr val="FFF400"/>
    </a:custClr>
    <a:custClr name="Highlight colours Orange 1">
      <a:srgbClr val="FE8F00"/>
    </a:custClr>
    <a:custClr name="Highlight colours Orange 2">
      <a:srgbClr val="FE5000"/>
    </a:custClr>
    <a:custClr name="Highlight colours Red 1">
      <a:srgbClr val="E4002B"/>
    </a:custClr>
    <a:custClr name="Highlight colours Purple 1">
      <a:srgbClr val="DA1884"/>
    </a:custClr>
    <a:custClr name="Highlight colours Purple 2">
      <a:srgbClr val="A51890"/>
    </a:custClr>
    <a:custClr name="Highlight colours Blue 1">
      <a:srgbClr val="0077C8"/>
    </a:custClr>
    <a:custClr name="Highlight colours Blue 2">
      <a:srgbClr val="00AEC7"/>
    </a:custClr>
    <a:custClr name="Non-competitive colours Green 1">
      <a:srgbClr val="00663C"/>
    </a:custClr>
    <a:custClr name="Non-competitive colours Green 2">
      <a:srgbClr val="618600"/>
    </a:custClr>
    <a:custClr name="Non-competitive colours Yellow 1">
      <a:srgbClr val="BFB700"/>
    </a:custClr>
    <a:custClr name="Non-competitive colours Orange 1">
      <a:srgbClr val="BC6900"/>
    </a:custClr>
    <a:custClr name="Non-competitive colours Orange 2">
      <a:srgbClr val="BF3C00"/>
    </a:custClr>
    <a:custClr name="Non-competitive colours Red 1">
      <a:srgbClr val="A70021"/>
    </a:custClr>
    <a:custClr name="Non-competitive colours Purple 1">
      <a:srgbClr val="930F5A"/>
    </a:custClr>
    <a:custClr name="Non-competitive colours Purple 2">
      <a:srgbClr val="6D0F60"/>
    </a:custClr>
    <a:custClr name="Non-competitive colours Blue 1">
      <a:srgbClr val="005189"/>
    </a:custClr>
    <a:custClr name="Non-competitive colours Blue 2">
      <a:srgbClr val="007789"/>
    </a:custClr>
  </a:custClrLst>
  <a:extLst>
    <a:ext uri="{05A4C25C-085E-4340-85A3-A5531E510DB2}">
      <thm15:themeFamily xmlns:thm15="http://schemas.microsoft.com/office/thememl/2012/main" name="Amber_AB PPT template Defence and Space" id="{5A0660CC-9783-F248-9EF2-AE67FD74C40F}" vid="{AAF12857-C6FB-904A-B29A-C4618009AA2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B505F0AAF8854BA7D2674B04F786C6" ma:contentTypeVersion="6" ma:contentTypeDescription="Create a new document." ma:contentTypeScope="" ma:versionID="0a9a67665d95953682270a56ef237d6d">
  <xsd:schema xmlns:xsd="http://www.w3.org/2001/XMLSchema" xmlns:xs="http://www.w3.org/2001/XMLSchema" xmlns:p="http://schemas.microsoft.com/office/2006/metadata/properties" xmlns:ns1="http://schemas.microsoft.com/sharepoint/v3" xmlns:ns2="f56811fa-b606-4f2e-bb30-f06042c05933" targetNamespace="http://schemas.microsoft.com/office/2006/metadata/properties" ma:root="true" ma:fieldsID="4a65544b1edf5d5962745fcf9921f865" ns1:_="" ns2:_="">
    <xsd:import namespace="http://schemas.microsoft.com/sharepoint/v3"/>
    <xsd:import namespace="f56811fa-b606-4f2e-bb30-f06042c0593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6811fa-b606-4f2e-bb30-f06042c0593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E2DF62F-4EC9-4E7D-9719-E0D3517504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0A7F06-3F77-4903-84B5-AECAEE3493DE}"/>
</file>

<file path=customXml/itemProps3.xml><?xml version="1.0" encoding="utf-8"?>
<ds:datastoreItem xmlns:ds="http://schemas.openxmlformats.org/officeDocument/2006/customXml" ds:itemID="{229FCC28-5278-4101-B63A-E4C616C7C28A}">
  <ds:schemaRefs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Amber_AB PPT template Defence and Space</Template>
  <TotalTime>0</TotalTime>
  <Words>1604</Words>
  <Application>Microsoft Office PowerPoint</Application>
  <PresentationFormat>Grand écran</PresentationFormat>
  <Paragraphs>304</Paragraphs>
  <Slides>21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Comic Sans MS</vt:lpstr>
      <vt:lpstr>Helvetica</vt:lpstr>
      <vt:lpstr>Lucida Calligraphy</vt:lpstr>
      <vt:lpstr>ui-sans-serif</vt:lpstr>
      <vt:lpstr>Wingdings</vt:lpstr>
      <vt:lpstr>Amber_AB PPT Advanced Template Defence and Space</vt:lpstr>
      <vt:lpstr>Road Map for Space Harness</vt:lpstr>
      <vt:lpstr> </vt:lpstr>
      <vt:lpstr> </vt:lpstr>
      <vt:lpstr>The Visible part : The Harness</vt:lpstr>
      <vt:lpstr>The Hidden Costs of Interconnection Complexity</vt:lpstr>
      <vt:lpstr>The Vision </vt:lpstr>
      <vt:lpstr>The Dream </vt:lpstr>
      <vt:lpstr>Complex to Simple : the gains </vt:lpstr>
      <vt:lpstr>How - principles</vt:lpstr>
      <vt:lpstr>Reconsider our architectures for low connectivity Some Guidelines</vt:lpstr>
      <vt:lpstr>Thermal Control accounts for over 30% of the total interconnections</vt:lpstr>
      <vt:lpstr>Présentation PowerPoint</vt:lpstr>
      <vt:lpstr>"Less wires" does not necessarily mean “Wireless."</vt:lpstr>
      <vt:lpstr>Projections for Space Passive Components</vt:lpstr>
      <vt:lpstr>Transition from individual onboard signals to data bus transfers.</vt:lpstr>
      <vt:lpstr>Expected Evolution on Passive Component </vt:lpstr>
      <vt:lpstr>Photonic as a promising game changer</vt:lpstr>
      <vt:lpstr>Expected Evolutions on Passive Component, Thermal Control &amp; Structure </vt:lpstr>
      <vt:lpstr>Conclusion: Disruptive changes to come, Long Term, Support needed…</vt:lpstr>
      <vt:lpstr>It takes time to change but it is time to change!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Malagoli, Marc [FR]</dc:creator>
  <cp:lastModifiedBy>Malagoli, Marc [FR]</cp:lastModifiedBy>
  <cp:revision>188</cp:revision>
  <dcterms:created xsi:type="dcterms:W3CDTF">2024-09-11T12:40:48Z</dcterms:created>
  <dcterms:modified xsi:type="dcterms:W3CDTF">2024-10-15T19:02:14Z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0x010100A3B505F0AAF8854BA7D2674B04F786C6</vt:lpwstr>
  </property>
  <property fmtid="{D5CDD505-2E9C-101B-9397-08002B2CF9AE}" pid="3" name="TitusGUID">
    <vt:lpwstr>ed2100f0-a3b0-4652-b67b-8a9e0ec6e449</vt:lpwstr>
  </property>
  <property fmtid="{D5CDD505-2E9C-101B-9397-08002B2CF9AE}" pid="4" name="LABEL">
    <vt:lpwstr>S</vt:lpwstr>
  </property>
  <property fmtid="{D5CDD505-2E9C-101B-9397-08002B2CF9AE}" pid="5" name="L1">
    <vt:lpwstr>C-ALL</vt:lpwstr>
  </property>
  <property fmtid="{D5CDD505-2E9C-101B-9397-08002B2CF9AE}" pid="6" name="L2">
    <vt:lpwstr>C-CS</vt:lpwstr>
  </property>
  <property fmtid="{D5CDD505-2E9C-101B-9397-08002B2CF9AE}" pid="7" name="L3">
    <vt:lpwstr>C-AD-AMB</vt:lpwstr>
  </property>
  <property fmtid="{D5CDD505-2E9C-101B-9397-08002B2CF9AE}" pid="8" name="CCAV">
    <vt:lpwstr/>
  </property>
  <property fmtid="{D5CDD505-2E9C-101B-9397-08002B2CF9AE}" pid="9" name="Visual">
    <vt:lpwstr>0</vt:lpwstr>
  </property>
</Properties>
</file>